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Lst>
  <p:sldSz cx="9144000" cy="6858000" type="screen4x3"/>
  <p:notesSz cx="6858000" cy="994537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FF00"/>
    <a:srgbClr val="00FFFF"/>
    <a:srgbClr val="000080"/>
    <a:srgbClr val="FF00FF"/>
    <a:srgbClr val="C0C0C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07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6934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248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255171-1BC2-4ED4-A2C5-8825F1A0EF3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05295-99F6-41D2-8737-47E7BE2CC06E}" type="slidenum">
              <a:rPr lang="en-US" smtClean="0"/>
            </a:fld>
            <a:endParaRPr lang="en-US"/>
          </a:p>
        </p:txBody>
      </p:sp>
      <p:sp>
        <p:nvSpPr>
          <p:cNvPr id="7" name="Rectangle 6"/>
          <p:cNvSpPr/>
          <p:nvPr userDrawn="1"/>
        </p:nvSpPr>
        <p:spPr>
          <a:xfrm>
            <a:off x="7696200" y="0"/>
            <a:ext cx="14478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userDrawn="1"/>
        </p:nvSpPr>
        <p:spPr>
          <a:xfrm rot="16200000">
            <a:off x="5143500" y="2857500"/>
            <a:ext cx="68580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7200" b="0" i="0" u="none" strike="noStrike" kern="1200" cap="none" spc="0" normalizeH="0" baseline="0" noProof="0" dirty="0" smtClean="0">
                <a:ln>
                  <a:noFill/>
                </a:ln>
                <a:solidFill>
                  <a:srgbClr val="00B0F0"/>
                </a:solidFill>
                <a:effectLst/>
                <a:uLnTx/>
                <a:uFillTx/>
                <a:latin typeface="Arial Rounded MT Bold" panose="020F0704030504030204" pitchFamily="34" charset="0"/>
                <a:ea typeface="+mj-ea"/>
                <a:cs typeface="+mj-cs"/>
              </a:rPr>
              <a:t>WEB</a:t>
            </a:r>
            <a:r>
              <a:rPr kumimoji="0" lang="en-US" sz="7200" b="0" i="0" u="none" strike="noStrike" kern="1200" cap="none" spc="0" normalizeH="0" baseline="0" noProof="0" dirty="0" smtClean="0">
                <a:ln>
                  <a:noFill/>
                </a:ln>
                <a:solidFill>
                  <a:srgbClr val="FF0000"/>
                </a:solidFill>
                <a:effectLst/>
                <a:uLnTx/>
                <a:uFillTx/>
                <a:latin typeface="Arial Rounded MT Bold" panose="020F0704030504030204" pitchFamily="34" charset="0"/>
                <a:ea typeface="+mj-ea"/>
                <a:cs typeface="+mj-cs"/>
              </a:rPr>
              <a:t>.</a:t>
            </a:r>
            <a:r>
              <a:rPr kumimoji="0" lang="en-US" sz="7200" b="0" i="0" u="none" strike="noStrike" kern="1200" cap="none" spc="0" normalizeH="0" baseline="0" noProof="0" dirty="0" smtClean="0">
                <a:ln>
                  <a:noFill/>
                </a:ln>
                <a:solidFill>
                  <a:srgbClr val="FFC000"/>
                </a:solidFill>
                <a:effectLst/>
                <a:uLnTx/>
                <a:uFillTx/>
                <a:latin typeface="Arial Rounded MT Bold" panose="020F0704030504030204" pitchFamily="34" charset="0"/>
                <a:ea typeface="+mj-ea"/>
                <a:cs typeface="+mj-cs"/>
              </a:rPr>
              <a:t>DESIGN</a:t>
            </a:r>
            <a:endParaRPr kumimoji="0" lang="en-US" sz="7200" b="0" i="0" u="none" strike="noStrike" kern="1200" cap="none" spc="0" normalizeH="0" baseline="0" noProof="0" dirty="0" smtClean="0">
              <a:ln>
                <a:noFill/>
              </a:ln>
              <a:solidFill>
                <a:srgbClr val="FFC000"/>
              </a:solidFill>
              <a:effectLst/>
              <a:uLnTx/>
              <a:uFillTx/>
              <a:latin typeface="Arial Rounded MT Bold" panose="020F0704030504030204" pitchFamily="34" charset="0"/>
              <a:ea typeface="+mj-ea"/>
              <a:cs typeface="+mj-cs"/>
            </a:endParaRPr>
          </a:p>
        </p:txBody>
      </p:sp>
      <p:sp>
        <p:nvSpPr>
          <p:cNvPr id="9" name="Title 1"/>
          <p:cNvSpPr txBox="1"/>
          <p:nvPr userDrawn="1"/>
        </p:nvSpPr>
        <p:spPr>
          <a:xfrm rot="16200000">
            <a:off x="4686300" y="2857500"/>
            <a:ext cx="6705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effectLst/>
                <a:uLnTx/>
                <a:uFillTx/>
                <a:latin typeface="Arial Rounded MT Bold" panose="020F0704030504030204" pitchFamily="34" charset="0"/>
                <a:ea typeface="+mj-ea"/>
                <a:cs typeface="+mj-cs"/>
              </a:rPr>
              <a:t>IMD208 – Introduction to Web Content Management &amp; Design</a:t>
            </a:r>
            <a:endParaRPr kumimoji="0" lang="en-US" sz="1600" b="0" i="0" u="none" strike="noStrike" kern="1200" cap="none" spc="0" normalizeH="0" baseline="0" noProof="0" dirty="0" smtClean="0">
              <a:ln>
                <a:noFill/>
              </a:ln>
              <a:effectLst/>
              <a:uLnTx/>
              <a:uFillTx/>
              <a:latin typeface="Arial Rounded MT Bold" panose="020F0704030504030204" pitchFamily="34" charset="0"/>
              <a:ea typeface="+mj-ea"/>
              <a:cs typeface="+mj-cs"/>
            </a:endParaRPr>
          </a:p>
        </p:txBody>
      </p:sp>
      <p:sp>
        <p:nvSpPr>
          <p:cNvPr id="10" name="TextBox 9"/>
          <p:cNvSpPr txBox="1"/>
          <p:nvPr userDrawn="1"/>
        </p:nvSpPr>
        <p:spPr>
          <a:xfrm rot="16200000">
            <a:off x="7264804" y="4590105"/>
            <a:ext cx="3542958" cy="230832"/>
          </a:xfrm>
          <a:prstGeom prst="rect">
            <a:avLst/>
          </a:prstGeom>
          <a:noFill/>
        </p:spPr>
        <p:txBody>
          <a:bodyPr wrap="none" rtlCol="0">
            <a:spAutoFit/>
          </a:bodyPr>
          <a:lstStyle/>
          <a:p>
            <a:r>
              <a:rPr lang="en-US" sz="900" dirty="0" smtClean="0">
                <a:solidFill>
                  <a:srgbClr val="FFC000"/>
                </a:solidFill>
              </a:rPr>
              <a:t>MOHAMAD</a:t>
            </a:r>
            <a:r>
              <a:rPr lang="en-US" sz="900" baseline="0" dirty="0" smtClean="0">
                <a:solidFill>
                  <a:srgbClr val="FFC000"/>
                </a:solidFill>
              </a:rPr>
              <a:t> RAHIMI MOHAMAD ROSMAN </a:t>
            </a:r>
            <a:r>
              <a:rPr lang="en-US" sz="900" baseline="0" dirty="0" smtClean="0">
                <a:solidFill>
                  <a:srgbClr val="FF0000"/>
                </a:solidFill>
              </a:rPr>
              <a:t>|</a:t>
            </a:r>
            <a:r>
              <a:rPr lang="en-US" sz="900" baseline="0" dirty="0" smtClean="0"/>
              <a:t> </a:t>
            </a:r>
            <a:r>
              <a:rPr lang="en-US" sz="900" baseline="0" dirty="0" smtClean="0">
                <a:solidFill>
                  <a:srgbClr val="00B0F0"/>
                </a:solidFill>
              </a:rPr>
              <a:t>http://rahimi.uitm.edu.my </a:t>
            </a:r>
            <a:endParaRPr lang="en-US" sz="900" dirty="0">
              <a:solidFill>
                <a:srgbClr val="00B0F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E255171-1BC2-4ED4-A2C5-8825F1A0EF3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E255171-1BC2-4ED4-A2C5-8825F1A0EF3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E255171-1BC2-4ED4-A2C5-8825F1A0EF3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6897687"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6897687"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E255171-1BC2-4ED4-A2C5-8825F1A0EF3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276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038600" y="1600200"/>
            <a:ext cx="3581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9E255171-1BC2-4ED4-A2C5-8825F1A0EF3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352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3352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3962401" y="1535113"/>
            <a:ext cx="3657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3962401"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9E255171-1BC2-4ED4-A2C5-8825F1A0EF38}"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255171-1BC2-4ED4-A2C5-8825F1A0EF3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55171-1BC2-4ED4-A2C5-8825F1A0EF38}"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3968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E255171-1BC2-4ED4-A2C5-8825F1A0EF3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E255171-1BC2-4ED4-A2C5-8825F1A0EF3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05295-99F6-41D2-8737-47E7BE2CC06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010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7086600" cy="4525963"/>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55171-1BC2-4ED4-A2C5-8825F1A0EF3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F05295-99F6-41D2-8737-47E7BE2CC06E}" type="slidenum">
              <a:rPr lang="en-US" smtClean="0"/>
            </a:fld>
            <a:endParaRPr lang="en-US"/>
          </a:p>
        </p:txBody>
      </p:sp>
      <p:sp>
        <p:nvSpPr>
          <p:cNvPr id="7" name="Rectangle 6"/>
          <p:cNvSpPr/>
          <p:nvPr userDrawn="1"/>
        </p:nvSpPr>
        <p:spPr>
          <a:xfrm>
            <a:off x="7696200" y="0"/>
            <a:ext cx="14478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userDrawn="1"/>
        </p:nvSpPr>
        <p:spPr>
          <a:xfrm rot="16200000">
            <a:off x="5143500" y="2857500"/>
            <a:ext cx="68580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7200" b="0" i="0" u="none" strike="noStrike" kern="1200" cap="none" spc="0" normalizeH="0" baseline="0" noProof="0" dirty="0" smtClean="0">
                <a:ln>
                  <a:noFill/>
                </a:ln>
                <a:solidFill>
                  <a:srgbClr val="00B0F0"/>
                </a:solidFill>
                <a:effectLst/>
                <a:uLnTx/>
                <a:uFillTx/>
                <a:latin typeface="Arial Rounded MT Bold" panose="020F0704030504030204" pitchFamily="34" charset="0"/>
                <a:ea typeface="+mj-ea"/>
                <a:cs typeface="+mj-cs"/>
              </a:rPr>
              <a:t>WEB</a:t>
            </a:r>
            <a:r>
              <a:rPr kumimoji="0" lang="en-US" sz="7200" b="0" i="0" u="none" strike="noStrike" kern="1200" cap="none" spc="0" normalizeH="0" baseline="0" noProof="0" dirty="0" smtClean="0">
                <a:ln>
                  <a:noFill/>
                </a:ln>
                <a:solidFill>
                  <a:srgbClr val="FF0000"/>
                </a:solidFill>
                <a:effectLst/>
                <a:uLnTx/>
                <a:uFillTx/>
                <a:latin typeface="Arial Rounded MT Bold" panose="020F0704030504030204" pitchFamily="34" charset="0"/>
                <a:ea typeface="+mj-ea"/>
                <a:cs typeface="+mj-cs"/>
              </a:rPr>
              <a:t>.</a:t>
            </a:r>
            <a:r>
              <a:rPr kumimoji="0" lang="en-US" sz="7200" b="0" i="0" u="none" strike="noStrike" kern="1200" cap="none" spc="0" normalizeH="0" baseline="0" noProof="0" dirty="0" smtClean="0">
                <a:ln>
                  <a:noFill/>
                </a:ln>
                <a:solidFill>
                  <a:srgbClr val="FFC000"/>
                </a:solidFill>
                <a:effectLst/>
                <a:uLnTx/>
                <a:uFillTx/>
                <a:latin typeface="Arial Rounded MT Bold" panose="020F0704030504030204" pitchFamily="34" charset="0"/>
                <a:ea typeface="+mj-ea"/>
                <a:cs typeface="+mj-cs"/>
              </a:rPr>
              <a:t>DESIGN</a:t>
            </a:r>
            <a:endParaRPr kumimoji="0" lang="en-US" sz="7200" b="0" i="0" u="none" strike="noStrike" kern="1200" cap="none" spc="0" normalizeH="0" baseline="0" noProof="0" dirty="0" smtClean="0">
              <a:ln>
                <a:noFill/>
              </a:ln>
              <a:solidFill>
                <a:srgbClr val="FFC000"/>
              </a:solidFill>
              <a:effectLst/>
              <a:uLnTx/>
              <a:uFillTx/>
              <a:latin typeface="Arial Rounded MT Bold" panose="020F0704030504030204" pitchFamily="34" charset="0"/>
              <a:ea typeface="+mj-ea"/>
              <a:cs typeface="+mj-cs"/>
            </a:endParaRPr>
          </a:p>
        </p:txBody>
      </p:sp>
      <p:sp>
        <p:nvSpPr>
          <p:cNvPr id="9" name="Title 1"/>
          <p:cNvSpPr txBox="1"/>
          <p:nvPr userDrawn="1"/>
        </p:nvSpPr>
        <p:spPr>
          <a:xfrm rot="16200000">
            <a:off x="4686300" y="2857500"/>
            <a:ext cx="6705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effectLst/>
                <a:uLnTx/>
                <a:uFillTx/>
                <a:latin typeface="Arial Rounded MT Bold" panose="020F0704030504030204" pitchFamily="34" charset="0"/>
                <a:ea typeface="+mj-ea"/>
                <a:cs typeface="+mj-cs"/>
              </a:rPr>
              <a:t>IMD208 – Introduction to Web Content Management &amp; Design</a:t>
            </a:r>
            <a:endParaRPr kumimoji="0" lang="en-US" sz="1600" b="0" i="0" u="none" strike="noStrike" kern="1200" cap="none" spc="0" normalizeH="0" baseline="0" noProof="0" dirty="0" smtClean="0">
              <a:ln>
                <a:noFill/>
              </a:ln>
              <a:effectLst/>
              <a:uLnTx/>
              <a:uFillTx/>
              <a:latin typeface="Arial Rounded MT Bold" panose="020F0704030504030204" pitchFamily="34" charset="0"/>
              <a:ea typeface="+mj-ea"/>
              <a:cs typeface="+mj-cs"/>
            </a:endParaRPr>
          </a:p>
        </p:txBody>
      </p:sp>
      <p:sp>
        <p:nvSpPr>
          <p:cNvPr id="10" name="TextBox 9"/>
          <p:cNvSpPr txBox="1"/>
          <p:nvPr userDrawn="1"/>
        </p:nvSpPr>
        <p:spPr>
          <a:xfrm rot="16200000">
            <a:off x="7264804" y="4590105"/>
            <a:ext cx="3542958" cy="230832"/>
          </a:xfrm>
          <a:prstGeom prst="rect">
            <a:avLst/>
          </a:prstGeom>
          <a:noFill/>
        </p:spPr>
        <p:txBody>
          <a:bodyPr wrap="none" rtlCol="0">
            <a:spAutoFit/>
          </a:bodyPr>
          <a:lstStyle/>
          <a:p>
            <a:r>
              <a:rPr lang="en-US" sz="900" dirty="0" smtClean="0">
                <a:solidFill>
                  <a:srgbClr val="FFC000"/>
                </a:solidFill>
              </a:rPr>
              <a:t>MOHAMAD</a:t>
            </a:r>
            <a:r>
              <a:rPr lang="en-US" sz="900" baseline="0" dirty="0" smtClean="0">
                <a:solidFill>
                  <a:srgbClr val="FFC000"/>
                </a:solidFill>
              </a:rPr>
              <a:t> RAHIMI MOHAMAD ROSMAN </a:t>
            </a:r>
            <a:r>
              <a:rPr lang="en-US" sz="900" baseline="0" dirty="0" smtClean="0">
                <a:solidFill>
                  <a:srgbClr val="FF0000"/>
                </a:solidFill>
              </a:rPr>
              <a:t>|</a:t>
            </a:r>
            <a:r>
              <a:rPr lang="en-US" sz="900" baseline="0" dirty="0" smtClean="0"/>
              <a:t> </a:t>
            </a:r>
            <a:r>
              <a:rPr lang="en-US" sz="900" baseline="0" dirty="0" smtClean="0">
                <a:solidFill>
                  <a:srgbClr val="00B0F0"/>
                </a:solidFill>
              </a:rPr>
              <a:t>http://rahimi.uitm.edu.my </a:t>
            </a:r>
            <a:endParaRPr lang="en-US" sz="900" dirty="0">
              <a:solidFill>
                <a:srgbClr val="00B0F0"/>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b="1" dirty="0" err="1" smtClean="0">
                <a:solidFill>
                  <a:srgbClr val="FFC000"/>
                </a:solidFill>
              </a:rPr>
              <a:t>topic</a:t>
            </a:r>
            <a:r>
              <a:rPr lang="en-US" sz="8800" dirty="0" err="1" smtClean="0">
                <a:solidFill>
                  <a:srgbClr val="00B0F0"/>
                </a:solidFill>
                <a:effectLst>
                  <a:outerShdw blurRad="38100" dist="38100" dir="2700000" algn="tl">
                    <a:srgbClr val="000000">
                      <a:alpha val="43137"/>
                    </a:srgbClr>
                  </a:outerShdw>
                </a:effectLst>
              </a:rPr>
              <a:t>Five</a:t>
            </a:r>
            <a:r>
              <a:rPr lang="en-US" dirty="0" smtClean="0"/>
              <a:t> </a:t>
            </a:r>
            <a:endParaRPr lang="en-US" dirty="0"/>
          </a:p>
        </p:txBody>
      </p:sp>
      <p:sp>
        <p:nvSpPr>
          <p:cNvPr id="3" name="Subtitle 2"/>
          <p:cNvSpPr>
            <a:spLocks noGrp="1"/>
          </p:cNvSpPr>
          <p:nvPr>
            <p:ph type="subTitle" idx="1"/>
          </p:nvPr>
        </p:nvSpPr>
        <p:spPr/>
        <p:txBody>
          <a:bodyPr/>
          <a:lstStyle/>
          <a:p>
            <a:r>
              <a:rPr lang="en-US" dirty="0" smtClean="0">
                <a:solidFill>
                  <a:srgbClr val="00B0F0"/>
                </a:solidFill>
                <a:effectLst>
                  <a:outerShdw blurRad="38100" dist="38100" dir="2700000" algn="tl">
                    <a:srgbClr val="000000">
                      <a:alpha val="43137"/>
                    </a:srgbClr>
                  </a:outerShdw>
                </a:effectLst>
              </a:rPr>
              <a:t>HTML </a:t>
            </a:r>
            <a:r>
              <a:rPr lang="en-US" dirty="0" smtClean="0">
                <a:solidFill>
                  <a:srgbClr val="FFC000"/>
                </a:solidFill>
              </a:rPr>
              <a:t>Hyperlinks</a:t>
            </a:r>
            <a:endParaRPr lang="en-US" dirty="0">
              <a:solidFill>
                <a:srgbClr val="FFC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1324" t="37588" r="29742" b="33118"/>
          <a:stretch>
            <a:fillRect/>
          </a:stretch>
        </p:blipFill>
        <p:spPr bwMode="auto">
          <a:xfrm>
            <a:off x="152400" y="1219200"/>
            <a:ext cx="7453832"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438400" y="5562600"/>
            <a:ext cx="3304494"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cap="none" spc="150" dirty="0" smtClean="0">
                <a:ln w="11430"/>
                <a:solidFill>
                  <a:srgbClr val="F8F8F8"/>
                </a:solidFill>
                <a:effectLst>
                  <a:outerShdw blurRad="25400" algn="tl" rotWithShape="0">
                    <a:srgbClr val="000000">
                      <a:alpha val="43000"/>
                    </a:srgbClr>
                  </a:outerShdw>
                </a:effectLst>
              </a:rPr>
              <a:t>Example 2</a:t>
            </a:r>
            <a:endParaRPr lang="en-US" sz="5400" b="1" cap="none" spc="150" dirty="0">
              <a:ln w="11430"/>
              <a:solidFill>
                <a:srgbClr val="F8F8F8"/>
              </a:solidFill>
              <a:effectLst>
                <a:outerShdw blurRad="25400" algn="tl" rotWithShape="0">
                  <a:srgbClr val="000000">
                    <a:alpha val="43000"/>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Let’s say you have an HTML file in folder1: view.html.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file contains a link to a download folder: get.html; which one level higher compare to folder1. </a:t>
            </a:r>
            <a:endParaRPr lang="en-US" dirty="0" smtClean="0">
              <a:solidFill>
                <a:srgbClr val="00B0F0"/>
              </a:solidFill>
            </a:endParaRPr>
          </a:p>
          <a:p>
            <a:pPr algn="just"/>
            <a:r>
              <a:rPr lang="en-US" dirty="0" smtClean="0">
                <a:solidFill>
                  <a:srgbClr val="FFC000"/>
                </a:solidFill>
              </a:rPr>
              <a:t>To </a:t>
            </a:r>
            <a:r>
              <a:rPr lang="en-US" dirty="0">
                <a:solidFill>
                  <a:srgbClr val="FFC000"/>
                </a:solidFill>
              </a:rPr>
              <a:t>link the file together:</a:t>
            </a:r>
            <a:endParaRPr lang="en-US" dirty="0">
              <a:solidFill>
                <a:srgbClr val="FFC000"/>
              </a:solidFill>
            </a:endParaRPr>
          </a:p>
          <a:p>
            <a:endParaRPr lang="en-US" dirty="0">
              <a:solidFill>
                <a:srgbClr val="FFC000"/>
              </a:solidFill>
            </a:endParaRPr>
          </a:p>
        </p:txBody>
      </p:sp>
      <p:pic>
        <p:nvPicPr>
          <p:cNvPr id="61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419" t="50000" r="30515" b="45824"/>
          <a:stretch>
            <a:fillRect/>
          </a:stretch>
        </p:blipFill>
        <p:spPr bwMode="auto">
          <a:xfrm>
            <a:off x="990599" y="4863353"/>
            <a:ext cx="6502886" cy="47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Links To Another Web Page and Anchor</a:t>
            </a:r>
            <a:endParaRPr lang="en-US" dirty="0"/>
          </a:p>
        </p:txBody>
      </p:sp>
      <p:sp>
        <p:nvSpPr>
          <p:cNvPr id="3" name="Content Placeholder 2"/>
          <p:cNvSpPr>
            <a:spLocks noGrp="1"/>
          </p:cNvSpPr>
          <p:nvPr>
            <p:ph idx="1"/>
          </p:nvPr>
        </p:nvSpPr>
        <p:spPr>
          <a:xfrm>
            <a:off x="457200" y="1600201"/>
            <a:ext cx="7086600" cy="3657600"/>
          </a:xfrm>
        </p:spPr>
        <p:txBody>
          <a:bodyPr>
            <a:normAutofit fontScale="77500" lnSpcReduction="20000"/>
          </a:bodyPr>
          <a:lstStyle/>
          <a:p>
            <a:pPr algn="just"/>
            <a:r>
              <a:rPr lang="en-US" dirty="0">
                <a:solidFill>
                  <a:srgbClr val="FFC000"/>
                </a:solidFill>
              </a:rPr>
              <a:t>The tags used to produce links are the &lt;a&gt; and &lt;/a&gt;.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&lt;a&gt; tells where the link should start and the &lt;/a&gt; indicates where the link ends. </a:t>
            </a:r>
            <a:endParaRPr lang="en-US" dirty="0" smtClean="0">
              <a:solidFill>
                <a:srgbClr val="00B0F0"/>
              </a:solidFill>
            </a:endParaRPr>
          </a:p>
          <a:p>
            <a:pPr algn="just"/>
            <a:r>
              <a:rPr lang="en-US" dirty="0" smtClean="0">
                <a:solidFill>
                  <a:srgbClr val="FFC000"/>
                </a:solidFill>
              </a:rPr>
              <a:t>Everything </a:t>
            </a:r>
            <a:r>
              <a:rPr lang="en-US" dirty="0">
                <a:solidFill>
                  <a:srgbClr val="FFC000"/>
                </a:solidFill>
              </a:rPr>
              <a:t>between these two will work as a link. </a:t>
            </a:r>
            <a:endParaRPr lang="en-US" dirty="0" smtClean="0">
              <a:solidFill>
                <a:srgbClr val="FFC000"/>
              </a:solidFill>
            </a:endParaRPr>
          </a:p>
          <a:p>
            <a:pPr algn="just"/>
            <a:r>
              <a:rPr lang="en-US" dirty="0" smtClean="0">
                <a:solidFill>
                  <a:srgbClr val="FFC000"/>
                </a:solidFill>
              </a:rPr>
              <a:t>The </a:t>
            </a:r>
            <a:r>
              <a:rPr lang="en-US" dirty="0">
                <a:solidFill>
                  <a:srgbClr val="FFC000"/>
                </a:solidFill>
              </a:rPr>
              <a:t>target of the link is added to the &lt;a&gt; tag using the </a:t>
            </a:r>
            <a:r>
              <a:rPr lang="en-US" b="1" i="1" dirty="0" err="1">
                <a:solidFill>
                  <a:srgbClr val="FFC000"/>
                </a:solidFill>
              </a:rPr>
              <a:t>href</a:t>
            </a:r>
            <a:r>
              <a:rPr lang="en-US" b="1" i="1" dirty="0">
                <a:solidFill>
                  <a:srgbClr val="FFC000"/>
                </a:solidFill>
              </a:rPr>
              <a:t>="index.html"</a:t>
            </a:r>
            <a:r>
              <a:rPr lang="en-US" dirty="0">
                <a:solidFill>
                  <a:srgbClr val="FFC000"/>
                </a:solidFill>
              </a:rPr>
              <a:t> setting.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example below shows how to make the word here work as a link to yahoo. </a:t>
            </a:r>
            <a:endParaRPr lang="en-US" dirty="0">
              <a:solidFill>
                <a:srgbClr val="00B0F0"/>
              </a:solidFill>
            </a:endParaRPr>
          </a:p>
          <a:p>
            <a:endParaRPr lang="en-US" dirty="0">
              <a:solidFill>
                <a:srgbClr val="FFC000"/>
              </a:solidFill>
            </a:endParaRPr>
          </a:p>
        </p:txBody>
      </p:sp>
      <p:pic>
        <p:nvPicPr>
          <p:cNvPr id="71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750" t="38117" r="29963" b="45295"/>
          <a:stretch>
            <a:fillRect/>
          </a:stretch>
        </p:blipFill>
        <p:spPr bwMode="auto">
          <a:xfrm>
            <a:off x="914399" y="4724400"/>
            <a:ext cx="640079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0220" t="11294" r="29632" b="13000"/>
          <a:stretch>
            <a:fillRect/>
          </a:stretch>
        </p:blipFill>
        <p:spPr bwMode="auto">
          <a:xfrm>
            <a:off x="838200" y="242480"/>
            <a:ext cx="5562600" cy="655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Define Colors for links</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There are a few settings that can be useful for controlling the colors of text links:</a:t>
            </a:r>
            <a:endParaRPr lang="en-US" dirty="0">
              <a:solidFill>
                <a:srgbClr val="FFC000"/>
              </a:solidFill>
            </a:endParaRPr>
          </a:p>
          <a:p>
            <a:pPr lvl="1" algn="just"/>
            <a:r>
              <a:rPr lang="en-US" dirty="0">
                <a:solidFill>
                  <a:srgbClr val="00B0F0"/>
                </a:solidFill>
              </a:rPr>
              <a:t>Define colors for all links on the page.</a:t>
            </a:r>
            <a:endParaRPr lang="en-US" dirty="0">
              <a:solidFill>
                <a:srgbClr val="00B0F0"/>
              </a:solidFill>
            </a:endParaRPr>
          </a:p>
          <a:p>
            <a:pPr lvl="1" algn="just"/>
            <a:r>
              <a:rPr lang="en-US" dirty="0">
                <a:solidFill>
                  <a:srgbClr val="FFC000"/>
                </a:solidFill>
              </a:rPr>
              <a:t>Define colors for individual links on the page.</a:t>
            </a:r>
            <a:endParaRPr lang="en-US" dirty="0">
              <a:solidFill>
                <a:srgbClr val="FFC000"/>
              </a:solidFill>
            </a:endParaRPr>
          </a:p>
          <a:p>
            <a:endParaRPr lang="en-US" dirty="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Define colors for all links on the page</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solidFill>
                  <a:srgbClr val="FFC000"/>
                </a:solidFill>
              </a:rPr>
              <a:t>The general color of text links is specified in the &lt;body&gt; tag, like in the example below:</a:t>
            </a:r>
            <a:endParaRPr lang="en-US" dirty="0">
              <a:solidFill>
                <a:srgbClr val="FFC000"/>
              </a:solidFill>
            </a:endParaRPr>
          </a:p>
          <a:p>
            <a:pPr lvl="1" algn="just"/>
            <a:r>
              <a:rPr lang="en-US" b="1" i="1" dirty="0">
                <a:solidFill>
                  <a:srgbClr val="00B0F0"/>
                </a:solidFill>
              </a:rPr>
              <a:t>link</a:t>
            </a:r>
            <a:r>
              <a:rPr lang="en-US" dirty="0">
                <a:solidFill>
                  <a:srgbClr val="00B0F0"/>
                </a:solidFill>
              </a:rPr>
              <a:t> - standard link - to a page the visitor hasn't been to yet. (standard color is blue - #0000FF).</a:t>
            </a:r>
            <a:endParaRPr lang="en-US" dirty="0">
              <a:solidFill>
                <a:srgbClr val="00B0F0"/>
              </a:solidFill>
            </a:endParaRPr>
          </a:p>
          <a:p>
            <a:pPr lvl="1" algn="just"/>
            <a:r>
              <a:rPr lang="en-US" b="1" i="1" dirty="0" err="1">
                <a:solidFill>
                  <a:srgbClr val="FFC000"/>
                </a:solidFill>
              </a:rPr>
              <a:t>vlink</a:t>
            </a:r>
            <a:r>
              <a:rPr lang="en-US" dirty="0">
                <a:solidFill>
                  <a:srgbClr val="FFC000"/>
                </a:solidFill>
              </a:rPr>
              <a:t> - visited link - to a page the visitor has been to before. (standard color is purple - #800080).</a:t>
            </a:r>
            <a:endParaRPr lang="en-US" dirty="0">
              <a:solidFill>
                <a:srgbClr val="FFC000"/>
              </a:solidFill>
            </a:endParaRPr>
          </a:p>
          <a:p>
            <a:pPr lvl="1" algn="just"/>
            <a:r>
              <a:rPr lang="en-US" b="1" i="1" dirty="0" err="1">
                <a:solidFill>
                  <a:srgbClr val="00B0F0"/>
                </a:solidFill>
              </a:rPr>
              <a:t>alink</a:t>
            </a:r>
            <a:r>
              <a:rPr lang="en-US" dirty="0">
                <a:solidFill>
                  <a:srgbClr val="00B0F0"/>
                </a:solidFill>
              </a:rPr>
              <a:t> - active link - the color of the link when the mouse is on it. (standard color is red - #FF0000). </a:t>
            </a:r>
            <a:endParaRPr lang="en-US" dirty="0">
              <a:solidFill>
                <a:srgbClr val="00B0F0"/>
              </a:solidFill>
            </a:endParaRPr>
          </a:p>
          <a:p>
            <a:endParaRPr lang="en-US" dirty="0">
              <a:solidFill>
                <a:srgbClr val="FFC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5294" t="31765" r="28860" b="40176"/>
          <a:stretch>
            <a:fillRect/>
          </a:stretch>
        </p:blipFill>
        <p:spPr bwMode="auto">
          <a:xfrm>
            <a:off x="278674" y="685800"/>
            <a:ext cx="732047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Define colors for individual links on the page</a:t>
            </a:r>
            <a:endParaRPr lang="en-US" dirty="0"/>
          </a:p>
        </p:txBody>
      </p:sp>
      <p:sp>
        <p:nvSpPr>
          <p:cNvPr id="3" name="Content Placeholder 2"/>
          <p:cNvSpPr>
            <a:spLocks noGrp="1"/>
          </p:cNvSpPr>
          <p:nvPr>
            <p:ph idx="1"/>
          </p:nvPr>
        </p:nvSpPr>
        <p:spPr>
          <a:xfrm>
            <a:off x="457200" y="1600200"/>
            <a:ext cx="7086600" cy="4876800"/>
          </a:xfrm>
        </p:spPr>
        <p:txBody>
          <a:bodyPr>
            <a:normAutofit fontScale="92500" lnSpcReduction="10000"/>
          </a:bodyPr>
          <a:lstStyle/>
          <a:p>
            <a:pPr algn="just"/>
            <a:r>
              <a:rPr lang="en-US" dirty="0">
                <a:solidFill>
                  <a:srgbClr val="FFC000"/>
                </a:solidFill>
              </a:rPr>
              <a:t>The method described above is for setting overall link colors for the page. </a:t>
            </a:r>
            <a:endParaRPr lang="en-US" dirty="0" smtClean="0">
              <a:solidFill>
                <a:srgbClr val="FFC000"/>
              </a:solidFill>
            </a:endParaRPr>
          </a:p>
          <a:p>
            <a:pPr algn="just"/>
            <a:r>
              <a:rPr lang="en-US" dirty="0" smtClean="0">
                <a:solidFill>
                  <a:srgbClr val="00B0F0"/>
                </a:solidFill>
              </a:rPr>
              <a:t>However</a:t>
            </a:r>
            <a:r>
              <a:rPr lang="en-US" dirty="0">
                <a:solidFill>
                  <a:srgbClr val="00B0F0"/>
                </a:solidFill>
              </a:rPr>
              <a:t>, you might want one or more links to have different colors than the rest of the page. </a:t>
            </a:r>
            <a:endParaRPr lang="en-US" dirty="0" smtClean="0">
              <a:solidFill>
                <a:srgbClr val="00B0F0"/>
              </a:solidFill>
            </a:endParaRPr>
          </a:p>
          <a:p>
            <a:pPr algn="just"/>
            <a:r>
              <a:rPr lang="en-US" dirty="0" smtClean="0">
                <a:solidFill>
                  <a:srgbClr val="FFC000"/>
                </a:solidFill>
              </a:rPr>
              <a:t>There </a:t>
            </a:r>
            <a:r>
              <a:rPr lang="en-US" dirty="0">
                <a:solidFill>
                  <a:srgbClr val="FFC000"/>
                </a:solidFill>
              </a:rPr>
              <a:t>are two techniques for doing this:</a:t>
            </a:r>
            <a:endParaRPr lang="en-US" dirty="0">
              <a:solidFill>
                <a:srgbClr val="FFC000"/>
              </a:solidFill>
            </a:endParaRPr>
          </a:p>
          <a:p>
            <a:pPr lvl="1" algn="just"/>
            <a:r>
              <a:rPr lang="en-US" dirty="0">
                <a:solidFill>
                  <a:srgbClr val="00B0F0"/>
                </a:solidFill>
              </a:rPr>
              <a:t>Placing </a:t>
            </a:r>
            <a:r>
              <a:rPr lang="en-US" b="1" i="1" dirty="0">
                <a:solidFill>
                  <a:srgbClr val="00B0F0"/>
                </a:solidFill>
              </a:rPr>
              <a:t>font tags</a:t>
            </a:r>
            <a:r>
              <a:rPr lang="en-US" dirty="0">
                <a:solidFill>
                  <a:srgbClr val="00B0F0"/>
                </a:solidFill>
              </a:rPr>
              <a:t> between the &lt;a </a:t>
            </a:r>
            <a:r>
              <a:rPr lang="en-US" dirty="0" err="1">
                <a:solidFill>
                  <a:srgbClr val="00B0F0"/>
                </a:solidFill>
              </a:rPr>
              <a:t>href</a:t>
            </a:r>
            <a:r>
              <a:rPr lang="en-US" dirty="0">
                <a:solidFill>
                  <a:srgbClr val="00B0F0"/>
                </a:solidFill>
              </a:rPr>
              <a:t>&gt; and the &lt;/a&gt; </a:t>
            </a:r>
            <a:r>
              <a:rPr lang="en-US" dirty="0" smtClean="0">
                <a:solidFill>
                  <a:srgbClr val="00B0F0"/>
                </a:solidFill>
              </a:rPr>
              <a:t>tag. This </a:t>
            </a:r>
            <a:r>
              <a:rPr lang="en-US" dirty="0">
                <a:solidFill>
                  <a:srgbClr val="00B0F0"/>
                </a:solidFill>
              </a:rPr>
              <a:t>method will work on all browsers except MSIE 3.</a:t>
            </a:r>
            <a:endParaRPr lang="en-US" dirty="0">
              <a:solidFill>
                <a:srgbClr val="00B0F0"/>
              </a:solidFill>
            </a:endParaRPr>
          </a:p>
          <a:p>
            <a:pPr lvl="1" algn="just"/>
            <a:r>
              <a:rPr lang="en-US" dirty="0">
                <a:solidFill>
                  <a:srgbClr val="FFC000"/>
                </a:solidFill>
              </a:rPr>
              <a:t>Using a </a:t>
            </a:r>
            <a:r>
              <a:rPr lang="en-US" b="1" i="1" dirty="0">
                <a:solidFill>
                  <a:srgbClr val="FFC000"/>
                </a:solidFill>
              </a:rPr>
              <a:t>style setting</a:t>
            </a:r>
            <a:r>
              <a:rPr lang="en-US" dirty="0">
                <a:solidFill>
                  <a:srgbClr val="FFC000"/>
                </a:solidFill>
              </a:rPr>
              <a:t> in the &lt;a&gt; tag. This method works on MSIE3 and newer browsers.</a:t>
            </a:r>
            <a:endParaRPr lang="en-US" dirty="0">
              <a:solidFill>
                <a:srgbClr val="FFC000"/>
              </a:solidFill>
            </a:endParaRPr>
          </a:p>
          <a:p>
            <a:endParaRPr lang="en-US" dirty="0">
              <a:solidFill>
                <a:srgbClr val="FFC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6397" t="54882" r="24007" b="28706"/>
          <a:stretch>
            <a:fillRect/>
          </a:stretch>
        </p:blipFill>
        <p:spPr bwMode="auto">
          <a:xfrm>
            <a:off x="228600" y="1676400"/>
            <a:ext cx="7353704"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Target</a:t>
            </a:r>
            <a:endParaRPr lang="en-US" dirty="0"/>
          </a:p>
        </p:txBody>
      </p:sp>
      <p:sp>
        <p:nvSpPr>
          <p:cNvPr id="3" name="Content Placeholder 2"/>
          <p:cNvSpPr>
            <a:spLocks noGrp="1"/>
          </p:cNvSpPr>
          <p:nvPr>
            <p:ph idx="1"/>
          </p:nvPr>
        </p:nvSpPr>
        <p:spPr/>
        <p:txBody>
          <a:bodyPr>
            <a:normAutofit lnSpcReduction="10000"/>
          </a:bodyPr>
          <a:lstStyle/>
          <a:p>
            <a:pPr algn="just"/>
            <a:r>
              <a:rPr lang="en-US" dirty="0">
                <a:solidFill>
                  <a:srgbClr val="FFC000"/>
                </a:solidFill>
              </a:rPr>
              <a:t>By default, links will open in the current window or frame. </a:t>
            </a:r>
            <a:endParaRPr lang="en-US" dirty="0" smtClean="0">
              <a:solidFill>
                <a:srgbClr val="FFC000"/>
              </a:solidFill>
            </a:endParaRPr>
          </a:p>
          <a:p>
            <a:pPr algn="just"/>
            <a:r>
              <a:rPr lang="en-US" dirty="0" smtClean="0">
                <a:solidFill>
                  <a:srgbClr val="00B0F0"/>
                </a:solidFill>
              </a:rPr>
              <a:t>You </a:t>
            </a:r>
            <a:r>
              <a:rPr lang="en-US" dirty="0">
                <a:solidFill>
                  <a:srgbClr val="00B0F0"/>
                </a:solidFill>
              </a:rPr>
              <a:t>need to add a target if you want the link to open in another window or frame than the link itself is placed in. </a:t>
            </a:r>
            <a:endParaRPr lang="en-US" dirty="0" smtClean="0">
              <a:solidFill>
                <a:srgbClr val="00B0F0"/>
              </a:solidFill>
            </a:endParaRPr>
          </a:p>
          <a:p>
            <a:pPr algn="just"/>
            <a:r>
              <a:rPr lang="en-US" dirty="0" smtClean="0">
                <a:solidFill>
                  <a:srgbClr val="FFC000"/>
                </a:solidFill>
              </a:rPr>
              <a:t>To </a:t>
            </a:r>
            <a:r>
              <a:rPr lang="en-US" dirty="0">
                <a:solidFill>
                  <a:srgbClr val="FFC000"/>
                </a:solidFill>
              </a:rPr>
              <a:t>do this you simply add a </a:t>
            </a:r>
            <a:r>
              <a:rPr lang="en-US" b="1" i="1" dirty="0">
                <a:solidFill>
                  <a:srgbClr val="FFC000"/>
                </a:solidFill>
              </a:rPr>
              <a:t>target=""</a:t>
            </a:r>
            <a:r>
              <a:rPr lang="en-US" dirty="0">
                <a:solidFill>
                  <a:srgbClr val="FFC000"/>
                </a:solidFill>
              </a:rPr>
              <a:t> attribute to the &lt;a </a:t>
            </a:r>
            <a:r>
              <a:rPr lang="en-US" dirty="0" err="1">
                <a:solidFill>
                  <a:srgbClr val="FFC000"/>
                </a:solidFill>
              </a:rPr>
              <a:t>href</a:t>
            </a:r>
            <a:r>
              <a:rPr lang="en-US" dirty="0">
                <a:solidFill>
                  <a:srgbClr val="FFC000"/>
                </a:solidFill>
              </a:rPr>
              <a:t>&gt; tag. </a:t>
            </a:r>
            <a:endParaRPr lang="en-US" dirty="0" smtClean="0">
              <a:solidFill>
                <a:srgbClr val="FFC000"/>
              </a:solidFill>
            </a:endParaRPr>
          </a:p>
          <a:p>
            <a:pPr algn="just"/>
            <a:r>
              <a:rPr lang="en-US" dirty="0" smtClean="0">
                <a:solidFill>
                  <a:srgbClr val="00B0F0"/>
                </a:solidFill>
              </a:rPr>
              <a:t>This </a:t>
            </a:r>
            <a:r>
              <a:rPr lang="en-US" dirty="0">
                <a:solidFill>
                  <a:srgbClr val="00B0F0"/>
                </a:solidFill>
              </a:rPr>
              <a:t>example will open yahoo website in a new window </a:t>
            </a:r>
            <a:endParaRPr lang="en-US" dirty="0">
              <a:solidFill>
                <a:srgbClr val="00B0F0"/>
              </a:solidFill>
            </a:endParaRPr>
          </a:p>
          <a:p>
            <a:endParaRPr lang="en-US" dirty="0">
              <a:solidFill>
                <a:srgbClr val="FFC000"/>
              </a:solidFill>
            </a:endParaRPr>
          </a:p>
        </p:txBody>
      </p:sp>
      <p:pic>
        <p:nvPicPr>
          <p:cNvPr id="1126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750" t="54176" r="29963" b="41059"/>
          <a:stretch>
            <a:fillRect/>
          </a:stretch>
        </p:blipFill>
        <p:spPr bwMode="auto">
          <a:xfrm>
            <a:off x="838200" y="5943600"/>
            <a:ext cx="649955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Learning Objectives</a:t>
            </a:r>
            <a:endParaRPr lang="en-US" dirty="0"/>
          </a:p>
        </p:txBody>
      </p:sp>
      <p:sp>
        <p:nvSpPr>
          <p:cNvPr id="3" name="Content Placeholder 2"/>
          <p:cNvSpPr>
            <a:spLocks noGrp="1"/>
          </p:cNvSpPr>
          <p:nvPr>
            <p:ph idx="1"/>
          </p:nvPr>
        </p:nvSpPr>
        <p:spPr/>
        <p:txBody>
          <a:bodyPr>
            <a:normAutofit/>
          </a:bodyPr>
          <a:lstStyle/>
          <a:p>
            <a:r>
              <a:rPr lang="en-US" dirty="0" smtClean="0">
                <a:solidFill>
                  <a:srgbClr val="FFC000"/>
                </a:solidFill>
              </a:rPr>
              <a:t>At the end of this chapter the students should be able to:</a:t>
            </a:r>
            <a:endParaRPr lang="en-US" dirty="0" smtClean="0">
              <a:solidFill>
                <a:srgbClr val="FFC000"/>
              </a:solidFill>
            </a:endParaRPr>
          </a:p>
          <a:p>
            <a:pPr lvl="1"/>
            <a:r>
              <a:rPr lang="en-US" dirty="0">
                <a:solidFill>
                  <a:srgbClr val="00B0F0"/>
                </a:solidFill>
              </a:rPr>
              <a:t>Creating different kinds of links.</a:t>
            </a:r>
            <a:endParaRPr lang="en-US" dirty="0">
              <a:solidFill>
                <a:srgbClr val="00B0F0"/>
              </a:solidFill>
            </a:endParaRPr>
          </a:p>
          <a:p>
            <a:pPr lvl="1"/>
            <a:r>
              <a:rPr lang="en-US" dirty="0">
                <a:solidFill>
                  <a:srgbClr val="FFC000"/>
                </a:solidFill>
              </a:rPr>
              <a:t>Use image to link to another page.</a:t>
            </a:r>
            <a:endParaRPr lang="en-US" dirty="0">
              <a:solidFill>
                <a:srgbClr val="FFC000"/>
              </a:solidFill>
            </a:endParaRPr>
          </a:p>
          <a:p>
            <a:pPr lvl="1"/>
            <a:r>
              <a:rPr lang="en-US" dirty="0">
                <a:solidFill>
                  <a:srgbClr val="00B0F0"/>
                </a:solidFill>
              </a:rPr>
              <a:t>Use image mapping and other types of links</a:t>
            </a:r>
            <a:endParaRPr lang="en-US" dirty="0">
              <a:solidFill>
                <a:srgbClr val="00B0F0"/>
              </a:solidFill>
            </a:endParaRPr>
          </a:p>
          <a:p>
            <a:pPr lvl="1"/>
            <a:r>
              <a:rPr lang="en-US" dirty="0">
                <a:solidFill>
                  <a:srgbClr val="FFC000"/>
                </a:solidFill>
              </a:rPr>
              <a:t>Differentiate between relative and absolute links</a:t>
            </a:r>
            <a:endParaRPr lang="en-US" dirty="0">
              <a:solidFill>
                <a:srgbClr val="FFC000"/>
              </a:solidFill>
            </a:endParaRP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861" t="35118" r="29853" b="34176"/>
          <a:stretch>
            <a:fillRect/>
          </a:stretch>
        </p:blipFill>
        <p:spPr bwMode="auto">
          <a:xfrm>
            <a:off x="152400" y="457200"/>
            <a:ext cx="7348044"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Target</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In addition to these, you can also enter the name of a frame window if your page is within a frameset. </a:t>
            </a:r>
            <a:endParaRPr lang="en-US" dirty="0" smtClean="0">
              <a:solidFill>
                <a:srgbClr val="FFC000"/>
              </a:solidFill>
            </a:endParaRPr>
          </a:p>
          <a:p>
            <a:pPr algn="just"/>
            <a:r>
              <a:rPr lang="en-US" dirty="0" smtClean="0">
                <a:solidFill>
                  <a:srgbClr val="00B0F0"/>
                </a:solidFill>
              </a:rPr>
              <a:t>With </a:t>
            </a:r>
            <a:r>
              <a:rPr lang="en-US" dirty="0">
                <a:solidFill>
                  <a:srgbClr val="00B0F0"/>
                </a:solidFill>
              </a:rPr>
              <a:t>the target attribute, you can define where the linked document will be opened</a:t>
            </a:r>
            <a:r>
              <a:rPr lang="en-US" dirty="0" smtClean="0">
                <a:solidFill>
                  <a:srgbClr val="00B0F0"/>
                </a:solidFill>
              </a:rPr>
              <a:t>.</a:t>
            </a:r>
            <a:endParaRPr lang="en-US" dirty="0">
              <a:solidFill>
                <a:srgbClr val="00B0F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750" t="27000" r="26213" b="35059"/>
          <a:stretch>
            <a:fillRect/>
          </a:stretch>
        </p:blipFill>
        <p:spPr bwMode="auto">
          <a:xfrm>
            <a:off x="228600" y="304800"/>
            <a:ext cx="733327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 Underline </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Each HTML links will have an underline to indicate that the text/images are hyperlinks. </a:t>
            </a:r>
            <a:endParaRPr lang="en-US" dirty="0" smtClean="0">
              <a:solidFill>
                <a:srgbClr val="FFC000"/>
              </a:solidFill>
            </a:endParaRPr>
          </a:p>
          <a:p>
            <a:pPr algn="just"/>
            <a:r>
              <a:rPr lang="en-US" dirty="0" smtClean="0">
                <a:solidFill>
                  <a:srgbClr val="00B0F0"/>
                </a:solidFill>
              </a:rPr>
              <a:t>For </a:t>
            </a:r>
            <a:r>
              <a:rPr lang="en-US" dirty="0">
                <a:solidFill>
                  <a:srgbClr val="00B0F0"/>
                </a:solidFill>
              </a:rPr>
              <a:t>some reason we might want to remove those underline. </a:t>
            </a:r>
            <a:endParaRPr lang="en-US" dirty="0" smtClean="0">
              <a:solidFill>
                <a:srgbClr val="00B0F0"/>
              </a:solidFill>
            </a:endParaRPr>
          </a:p>
          <a:p>
            <a:pPr algn="just"/>
            <a:r>
              <a:rPr lang="en-US" dirty="0" smtClean="0">
                <a:solidFill>
                  <a:srgbClr val="FFC000"/>
                </a:solidFill>
              </a:rPr>
              <a:t>This </a:t>
            </a:r>
            <a:r>
              <a:rPr lang="en-US" dirty="0">
                <a:solidFill>
                  <a:srgbClr val="FFC000"/>
                </a:solidFill>
              </a:rPr>
              <a:t>can be done using cascading style sheet.</a:t>
            </a:r>
            <a:endParaRPr lang="en-US" dirty="0">
              <a:solidFill>
                <a:srgbClr val="FFC000"/>
              </a:solidFill>
            </a:endParaRPr>
          </a:p>
          <a:p>
            <a:endParaRPr lang="en-US" dirty="0">
              <a:solidFill>
                <a:srgbClr val="FFC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3714" t="25914" r="30179" b="24372"/>
          <a:stretch>
            <a:fillRect/>
          </a:stretch>
        </p:blipFill>
        <p:spPr bwMode="auto">
          <a:xfrm>
            <a:off x="152400" y="152400"/>
            <a:ext cx="7349621"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 Underline </a:t>
            </a:r>
            <a:endParaRPr lang="en-US" dirty="0"/>
          </a:p>
        </p:txBody>
      </p:sp>
      <p:sp>
        <p:nvSpPr>
          <p:cNvPr id="3" name="Content Placeholder 2"/>
          <p:cNvSpPr>
            <a:spLocks noGrp="1"/>
          </p:cNvSpPr>
          <p:nvPr>
            <p:ph idx="1"/>
          </p:nvPr>
        </p:nvSpPr>
        <p:spPr/>
        <p:txBody>
          <a:bodyPr>
            <a:normAutofit lnSpcReduction="10000"/>
          </a:bodyPr>
          <a:lstStyle/>
          <a:p>
            <a:pPr algn="just"/>
            <a:r>
              <a:rPr lang="en-US" dirty="0">
                <a:solidFill>
                  <a:srgbClr val="FFC000"/>
                </a:solidFill>
              </a:rPr>
              <a:t>Instead of just turning off the underline on all links you could be more specific in defining the way you want your links to work. </a:t>
            </a:r>
            <a:endParaRPr lang="en-US" dirty="0" smtClean="0">
              <a:solidFill>
                <a:srgbClr val="FFC000"/>
              </a:solidFill>
            </a:endParaRPr>
          </a:p>
          <a:p>
            <a:pPr algn="just"/>
            <a:r>
              <a:rPr lang="en-US" dirty="0" smtClean="0">
                <a:solidFill>
                  <a:srgbClr val="00B0F0"/>
                </a:solidFill>
              </a:rPr>
              <a:t>In </a:t>
            </a:r>
            <a:r>
              <a:rPr lang="en-US" dirty="0">
                <a:solidFill>
                  <a:srgbClr val="00B0F0"/>
                </a:solidFill>
              </a:rPr>
              <a:t>the example below underlining is turned off for all links. </a:t>
            </a:r>
            <a:endParaRPr lang="en-US" dirty="0" smtClean="0">
              <a:solidFill>
                <a:srgbClr val="00B0F0"/>
              </a:solidFill>
            </a:endParaRPr>
          </a:p>
          <a:p>
            <a:pPr algn="just"/>
            <a:r>
              <a:rPr lang="en-US" dirty="0" smtClean="0">
                <a:solidFill>
                  <a:srgbClr val="FFC000"/>
                </a:solidFill>
              </a:rPr>
              <a:t>The </a:t>
            </a:r>
            <a:r>
              <a:rPr lang="en-US" dirty="0">
                <a:solidFill>
                  <a:srgbClr val="FFC000"/>
                </a:solidFill>
              </a:rPr>
              <a:t>a:hover tells the browser that when the mouse is over a link the underline should appear.</a:t>
            </a:r>
            <a:endParaRPr lang="en-US" dirty="0">
              <a:solidFill>
                <a:srgbClr val="FFC000"/>
              </a:solidFill>
            </a:endParaRPr>
          </a:p>
          <a:p>
            <a:endParaRPr lang="en-US" dirty="0">
              <a:solidFill>
                <a:srgbClr val="FFC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4191" t="18176" r="30074" b="34706"/>
          <a:stretch>
            <a:fillRect/>
          </a:stretch>
        </p:blipFill>
        <p:spPr bwMode="auto">
          <a:xfrm>
            <a:off x="152400" y="228600"/>
            <a:ext cx="739739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 Underline </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If you want to turn off the effect for just a single link, add a style property to the &lt;a </a:t>
            </a:r>
            <a:r>
              <a:rPr lang="en-US" dirty="0" err="1">
                <a:solidFill>
                  <a:srgbClr val="FFC000"/>
                </a:solidFill>
              </a:rPr>
              <a:t>href</a:t>
            </a:r>
            <a:r>
              <a:rPr lang="en-US" dirty="0">
                <a:solidFill>
                  <a:srgbClr val="FFC000"/>
                </a:solidFill>
              </a:rPr>
              <a:t>&gt; tag</a:t>
            </a:r>
            <a:endParaRPr lang="en-US" dirty="0">
              <a:solidFill>
                <a:srgbClr val="FFC000"/>
              </a:solidFill>
            </a:endParaRPr>
          </a:p>
        </p:txBody>
      </p:sp>
      <p:pic>
        <p:nvPicPr>
          <p:cNvPr id="1638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971" t="60176" r="29853" b="32765"/>
          <a:stretch>
            <a:fillRect/>
          </a:stretch>
        </p:blipFill>
        <p:spPr bwMode="auto">
          <a:xfrm>
            <a:off x="762000" y="3200400"/>
            <a:ext cx="687323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Links</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 If you want to make an image work as a link, the method is exactly the same as with texts. </a:t>
            </a:r>
            <a:endParaRPr lang="en-US" dirty="0" smtClean="0">
              <a:solidFill>
                <a:srgbClr val="FFC000"/>
              </a:solidFill>
            </a:endParaRPr>
          </a:p>
          <a:p>
            <a:pPr algn="just"/>
            <a:r>
              <a:rPr lang="en-US" dirty="0" smtClean="0">
                <a:solidFill>
                  <a:srgbClr val="00B0F0"/>
                </a:solidFill>
              </a:rPr>
              <a:t>You </a:t>
            </a:r>
            <a:r>
              <a:rPr lang="en-US" dirty="0">
                <a:solidFill>
                  <a:srgbClr val="00B0F0"/>
                </a:solidFill>
              </a:rPr>
              <a:t>simply place the &lt;a </a:t>
            </a:r>
            <a:r>
              <a:rPr lang="en-US" dirty="0" err="1">
                <a:solidFill>
                  <a:srgbClr val="00B0F0"/>
                </a:solidFill>
              </a:rPr>
              <a:t>href</a:t>
            </a:r>
            <a:r>
              <a:rPr lang="en-US" dirty="0">
                <a:solidFill>
                  <a:srgbClr val="00B0F0"/>
                </a:solidFill>
              </a:rPr>
              <a:t>&gt; and the &lt;/a&gt; tags on each side of the image. </a:t>
            </a:r>
            <a:endParaRPr lang="en-US" dirty="0">
              <a:solidFill>
                <a:srgbClr val="00B0F0"/>
              </a:solidFill>
            </a:endParaRPr>
          </a:p>
          <a:p>
            <a:endParaRPr lang="en-US" dirty="0">
              <a:solidFill>
                <a:srgbClr val="FFC000"/>
              </a:solidFill>
            </a:endParaRPr>
          </a:p>
        </p:txBody>
      </p:sp>
      <p:pic>
        <p:nvPicPr>
          <p:cNvPr id="1741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199" t="38647" r="27095" b="44941"/>
          <a:stretch>
            <a:fillRect/>
          </a:stretch>
        </p:blipFill>
        <p:spPr bwMode="auto">
          <a:xfrm>
            <a:off x="762000" y="4267200"/>
            <a:ext cx="6784262"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solidFill>
                  <a:srgbClr val="FFC000"/>
                </a:solidFill>
              </a:rPr>
              <a:t>Linking to anchors is very similar to normal links. </a:t>
            </a:r>
            <a:endParaRPr lang="en-US" dirty="0" smtClean="0">
              <a:solidFill>
                <a:srgbClr val="FFC000"/>
              </a:solidFill>
            </a:endParaRPr>
          </a:p>
          <a:p>
            <a:pPr algn="just"/>
            <a:r>
              <a:rPr lang="en-US" dirty="0" smtClean="0">
                <a:solidFill>
                  <a:srgbClr val="00B0F0"/>
                </a:solidFill>
              </a:rPr>
              <a:t>Normal </a:t>
            </a:r>
            <a:r>
              <a:rPr lang="en-US" dirty="0">
                <a:solidFill>
                  <a:srgbClr val="00B0F0"/>
                </a:solidFill>
              </a:rPr>
              <a:t>links always point to the top of a page while anchors point to a place </a:t>
            </a:r>
            <a:r>
              <a:rPr lang="en-US" b="1" i="1" dirty="0">
                <a:solidFill>
                  <a:srgbClr val="00B0F0"/>
                </a:solidFill>
              </a:rPr>
              <a:t>within a page</a:t>
            </a:r>
            <a:r>
              <a:rPr lang="en-US" dirty="0">
                <a:solidFill>
                  <a:srgbClr val="00B0F0"/>
                </a:solidFill>
              </a:rPr>
              <a:t>. </a:t>
            </a:r>
            <a:endParaRPr lang="en-US" dirty="0" smtClean="0">
              <a:solidFill>
                <a:srgbClr val="00B0F0"/>
              </a:solidFill>
            </a:endParaRPr>
          </a:p>
          <a:p>
            <a:pPr algn="just"/>
            <a:r>
              <a:rPr lang="en-US" dirty="0" smtClean="0">
                <a:solidFill>
                  <a:srgbClr val="FFC000"/>
                </a:solidFill>
              </a:rPr>
              <a:t>A </a:t>
            </a:r>
            <a:r>
              <a:rPr lang="en-US" dirty="0">
                <a:solidFill>
                  <a:srgbClr val="FFC000"/>
                </a:solidFill>
              </a:rPr>
              <a:t># in front of a link location specifies that the link is pointing to an anchor on a page. </a:t>
            </a:r>
            <a:endParaRPr lang="en-US" dirty="0" smtClean="0">
              <a:solidFill>
                <a:srgbClr val="FFC000"/>
              </a:solidFill>
            </a:endParaRPr>
          </a:p>
          <a:p>
            <a:pPr algn="just"/>
            <a:r>
              <a:rPr lang="en-US" dirty="0" smtClean="0">
                <a:solidFill>
                  <a:srgbClr val="00B0F0"/>
                </a:solidFill>
              </a:rPr>
              <a:t>Anchor </a:t>
            </a:r>
            <a:r>
              <a:rPr lang="en-US" dirty="0">
                <a:solidFill>
                  <a:srgbClr val="00B0F0"/>
                </a:solidFill>
              </a:rPr>
              <a:t>is a specific place in the middle of your page </a:t>
            </a:r>
            <a:endParaRPr lang="en-US" dirty="0">
              <a:solidFill>
                <a:srgbClr val="00B0F0"/>
              </a:solidFill>
            </a:endParaRPr>
          </a:p>
          <a:p>
            <a:endParaRPr lang="en-US" dirty="0">
              <a:solidFill>
                <a:srgbClr val="FFC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600201"/>
            <a:ext cx="7086600" cy="2666999"/>
          </a:xfrm>
        </p:spPr>
        <p:txBody>
          <a:bodyPr>
            <a:normAutofit lnSpcReduction="10000"/>
          </a:bodyPr>
          <a:lstStyle/>
          <a:p>
            <a:pPr algn="just"/>
            <a:r>
              <a:rPr lang="en-US" dirty="0">
                <a:solidFill>
                  <a:srgbClr val="FFC000"/>
                </a:solidFill>
              </a:rPr>
              <a:t>Links are the most fundamental part of the World Wide Web. </a:t>
            </a:r>
            <a:endParaRPr lang="en-US" dirty="0" smtClean="0">
              <a:solidFill>
                <a:srgbClr val="FFC000"/>
              </a:solidFill>
            </a:endParaRPr>
          </a:p>
          <a:p>
            <a:pPr algn="just"/>
            <a:r>
              <a:rPr lang="en-US" dirty="0" smtClean="0">
                <a:solidFill>
                  <a:srgbClr val="00B0F0"/>
                </a:solidFill>
              </a:rPr>
              <a:t>It </a:t>
            </a:r>
            <a:r>
              <a:rPr lang="en-US" dirty="0">
                <a:solidFill>
                  <a:srgbClr val="00B0F0"/>
                </a:solidFill>
              </a:rPr>
              <a:t>is the links that tie it all together. </a:t>
            </a:r>
            <a:endParaRPr lang="en-US" dirty="0" smtClean="0">
              <a:solidFill>
                <a:srgbClr val="00B0F0"/>
              </a:solidFill>
            </a:endParaRPr>
          </a:p>
          <a:p>
            <a:pPr algn="just"/>
            <a:r>
              <a:rPr lang="en-US" dirty="0" smtClean="0">
                <a:solidFill>
                  <a:srgbClr val="FFC000"/>
                </a:solidFill>
              </a:rPr>
              <a:t>There </a:t>
            </a:r>
            <a:r>
              <a:rPr lang="en-US" dirty="0">
                <a:solidFill>
                  <a:srgbClr val="FFC000"/>
                </a:solidFill>
              </a:rPr>
              <a:t>are three different kinds of links you can have on your website:</a:t>
            </a:r>
            <a:endParaRPr lang="en-US" dirty="0">
              <a:solidFill>
                <a:srgbClr val="FFC000"/>
              </a:solidFill>
            </a:endParaRPr>
          </a:p>
          <a:p>
            <a:endParaRPr lang="en-US" dirty="0">
              <a:solidFill>
                <a:srgbClr val="FFC000"/>
              </a:solidFill>
            </a:endParaRPr>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7059" t="38647" r="29963" b="35059"/>
          <a:stretch>
            <a:fillRect/>
          </a:stretch>
        </p:blipFill>
        <p:spPr bwMode="auto">
          <a:xfrm>
            <a:off x="1506102" y="4038600"/>
            <a:ext cx="535189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Simply put, an anchor is a hyperlink that sends your reader to another section of the same web page as itself. </a:t>
            </a:r>
            <a:endParaRPr lang="en-US" dirty="0" smtClean="0">
              <a:solidFill>
                <a:srgbClr val="FFC000"/>
              </a:solidFill>
            </a:endParaRPr>
          </a:p>
          <a:p>
            <a:pPr algn="just"/>
            <a:r>
              <a:rPr lang="en-US" dirty="0" smtClean="0">
                <a:solidFill>
                  <a:srgbClr val="00B0F0"/>
                </a:solidFill>
              </a:rPr>
              <a:t>Although </a:t>
            </a:r>
            <a:r>
              <a:rPr lang="en-US" dirty="0">
                <a:solidFill>
                  <a:srgbClr val="00B0F0"/>
                </a:solidFill>
              </a:rPr>
              <a:t>links normally go to other sections of your web "site" or even to another site all together, links can also be used to create </a:t>
            </a:r>
            <a:r>
              <a:rPr lang="en-US" b="1" i="1" dirty="0">
                <a:solidFill>
                  <a:srgbClr val="00B0F0"/>
                </a:solidFill>
              </a:rPr>
              <a:t>special shortcuts</a:t>
            </a:r>
            <a:r>
              <a:rPr lang="en-US" dirty="0">
                <a:solidFill>
                  <a:srgbClr val="00B0F0"/>
                </a:solidFill>
              </a:rPr>
              <a:t> within your web pages.</a:t>
            </a:r>
            <a:endParaRPr lang="en-US" dirty="0">
              <a:solidFill>
                <a:srgbClr val="00B0F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solidFill>
                  <a:srgbClr val="FFC000"/>
                </a:solidFill>
              </a:rPr>
              <a:t>Furthermore, you can use anchors as a "jump" ahead on your page for readers who are in a hurry, and wish to sign up for your offer or purchase your products. </a:t>
            </a:r>
            <a:endParaRPr lang="en-US" dirty="0" smtClean="0">
              <a:solidFill>
                <a:srgbClr val="FFC000"/>
              </a:solidFill>
            </a:endParaRPr>
          </a:p>
          <a:p>
            <a:pPr algn="just"/>
            <a:r>
              <a:rPr lang="en-US" dirty="0" smtClean="0">
                <a:solidFill>
                  <a:srgbClr val="00B0F0"/>
                </a:solidFill>
              </a:rPr>
              <a:t>For </a:t>
            </a:r>
            <a:r>
              <a:rPr lang="en-US" dirty="0">
                <a:solidFill>
                  <a:srgbClr val="00B0F0"/>
                </a:solidFill>
              </a:rPr>
              <a:t>example, you may have a lengthy presentation that sales really well on your site, but there are always those readers who wish to get right to the price and buy. </a:t>
            </a:r>
            <a:endParaRPr lang="en-US" dirty="0" smtClean="0">
              <a:solidFill>
                <a:srgbClr val="00B0F0"/>
              </a:solidFill>
            </a:endParaRPr>
          </a:p>
          <a:p>
            <a:pPr algn="just"/>
            <a:r>
              <a:rPr lang="en-US" dirty="0" smtClean="0">
                <a:solidFill>
                  <a:srgbClr val="FFC000"/>
                </a:solidFill>
              </a:rPr>
              <a:t>For </a:t>
            </a:r>
            <a:r>
              <a:rPr lang="en-US" dirty="0">
                <a:solidFill>
                  <a:srgbClr val="FFC000"/>
                </a:solidFill>
              </a:rPr>
              <a:t>these types of readers, you can create an anchor that jumps to the product options on your web page and skips the lengthy presentation</a:t>
            </a:r>
            <a:endParaRPr lang="en-US" dirty="0">
              <a:solidFill>
                <a:srgbClr val="FFC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a:xfrm>
            <a:off x="457200" y="1295400"/>
            <a:ext cx="7086600" cy="5334000"/>
          </a:xfrm>
        </p:spPr>
        <p:txBody>
          <a:bodyPr>
            <a:normAutofit fontScale="85000" lnSpcReduction="20000"/>
          </a:bodyPr>
          <a:lstStyle/>
          <a:p>
            <a:pPr algn="just"/>
            <a:r>
              <a:rPr lang="en-US" dirty="0">
                <a:solidFill>
                  <a:srgbClr val="FFC000"/>
                </a:solidFill>
              </a:rPr>
              <a:t>Anchors can be used as a guide to your menu bar. </a:t>
            </a:r>
            <a:endParaRPr lang="en-US" dirty="0" smtClean="0">
              <a:solidFill>
                <a:srgbClr val="FFC000"/>
              </a:solidFill>
            </a:endParaRPr>
          </a:p>
          <a:p>
            <a:pPr algn="just"/>
            <a:r>
              <a:rPr lang="en-US" dirty="0" smtClean="0">
                <a:solidFill>
                  <a:srgbClr val="00B0F0"/>
                </a:solidFill>
              </a:rPr>
              <a:t>You </a:t>
            </a:r>
            <a:r>
              <a:rPr lang="en-US" dirty="0">
                <a:solidFill>
                  <a:srgbClr val="00B0F0"/>
                </a:solidFill>
              </a:rPr>
              <a:t>may wish to lead your readers back to the menu bar of your page so they can visit other sections of your site. </a:t>
            </a:r>
            <a:endParaRPr lang="en-US" dirty="0" smtClean="0">
              <a:solidFill>
                <a:srgbClr val="00B0F0"/>
              </a:solidFill>
            </a:endParaRPr>
          </a:p>
          <a:p>
            <a:pPr algn="just"/>
            <a:r>
              <a:rPr lang="en-US" dirty="0" smtClean="0">
                <a:solidFill>
                  <a:srgbClr val="FFC000"/>
                </a:solidFill>
              </a:rPr>
              <a:t>You </a:t>
            </a:r>
            <a:r>
              <a:rPr lang="en-US" dirty="0">
                <a:solidFill>
                  <a:srgbClr val="FFC000"/>
                </a:solidFill>
              </a:rPr>
              <a:t>can use an anchor to link to your menu bar from anywhere on your web page. </a:t>
            </a:r>
            <a:endParaRPr lang="en-US" dirty="0" smtClean="0">
              <a:solidFill>
                <a:srgbClr val="FFC000"/>
              </a:solidFill>
            </a:endParaRPr>
          </a:p>
          <a:p>
            <a:pPr algn="just"/>
            <a:r>
              <a:rPr lang="en-US" dirty="0" smtClean="0">
                <a:solidFill>
                  <a:srgbClr val="00B0F0"/>
                </a:solidFill>
              </a:rPr>
              <a:t>Moreover</a:t>
            </a:r>
            <a:r>
              <a:rPr lang="en-US" dirty="0">
                <a:solidFill>
                  <a:srgbClr val="00B0F0"/>
                </a:solidFill>
              </a:rPr>
              <a:t>, you can use an anchor to lead your visitors back to the top of your page. </a:t>
            </a:r>
            <a:endParaRPr lang="en-US" dirty="0" smtClean="0">
              <a:solidFill>
                <a:srgbClr val="00B0F0"/>
              </a:solidFill>
            </a:endParaRPr>
          </a:p>
          <a:p>
            <a:pPr algn="just"/>
            <a:r>
              <a:rPr lang="en-US" dirty="0" smtClean="0">
                <a:solidFill>
                  <a:srgbClr val="FFC000"/>
                </a:solidFill>
              </a:rPr>
              <a:t>We </a:t>
            </a:r>
            <a:r>
              <a:rPr lang="en-US" dirty="0">
                <a:solidFill>
                  <a:srgbClr val="FFC000"/>
                </a:solidFill>
              </a:rPr>
              <a:t>just need to create a hyperlink at various places in the page. </a:t>
            </a:r>
            <a:endParaRPr lang="en-US" dirty="0" smtClean="0">
              <a:solidFill>
                <a:srgbClr val="FFC000"/>
              </a:solidFill>
            </a:endParaRPr>
          </a:p>
          <a:p>
            <a:pPr algn="just"/>
            <a:r>
              <a:rPr lang="en-US" dirty="0" smtClean="0">
                <a:solidFill>
                  <a:srgbClr val="00B0F0"/>
                </a:solidFill>
              </a:rPr>
              <a:t>If </a:t>
            </a:r>
            <a:r>
              <a:rPr lang="en-US" dirty="0">
                <a:solidFill>
                  <a:srgbClr val="00B0F0"/>
                </a:solidFill>
              </a:rPr>
              <a:t>you have a lengthy web page, this saves readers the time of scrolling all the way back to the top of your page</a:t>
            </a:r>
            <a:endParaRPr lang="en-US" dirty="0">
              <a:solidFill>
                <a:srgbClr val="00B0F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p:txBody>
          <a:bodyPr/>
          <a:lstStyle/>
          <a:p>
            <a:r>
              <a:rPr lang="en-US" dirty="0">
                <a:solidFill>
                  <a:srgbClr val="FFC000"/>
                </a:solidFill>
              </a:rPr>
              <a:t>To link to an anchor you need to: </a:t>
            </a:r>
            <a:endParaRPr lang="en-US" dirty="0">
              <a:solidFill>
                <a:srgbClr val="FFC000"/>
              </a:solidFill>
            </a:endParaRPr>
          </a:p>
          <a:p>
            <a:pPr lvl="1"/>
            <a:r>
              <a:rPr lang="en-US" dirty="0">
                <a:solidFill>
                  <a:srgbClr val="00B0F0"/>
                </a:solidFill>
              </a:rPr>
              <a:t>Create a link pointing to the anchor.</a:t>
            </a:r>
            <a:endParaRPr lang="en-US" dirty="0">
              <a:solidFill>
                <a:srgbClr val="00B0F0"/>
              </a:solidFill>
            </a:endParaRPr>
          </a:p>
          <a:p>
            <a:pPr lvl="1"/>
            <a:r>
              <a:rPr lang="en-US" dirty="0">
                <a:solidFill>
                  <a:srgbClr val="FFC000"/>
                </a:solidFill>
              </a:rPr>
              <a:t>Create the anchor itself</a:t>
            </a:r>
            <a:endParaRPr lang="en-US" dirty="0">
              <a:solidFill>
                <a:srgbClr val="FFC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The name attribute is used to create a named anchor.  </a:t>
            </a:r>
            <a:endParaRPr lang="en-US" dirty="0" smtClean="0">
              <a:solidFill>
                <a:srgbClr val="FFC000"/>
              </a:solidFill>
            </a:endParaRPr>
          </a:p>
          <a:p>
            <a:pPr algn="just"/>
            <a:r>
              <a:rPr lang="en-US" dirty="0" smtClean="0">
                <a:solidFill>
                  <a:srgbClr val="00B0F0"/>
                </a:solidFill>
              </a:rPr>
              <a:t>When </a:t>
            </a:r>
            <a:r>
              <a:rPr lang="en-US" dirty="0">
                <a:solidFill>
                  <a:srgbClr val="00B0F0"/>
                </a:solidFill>
              </a:rPr>
              <a:t>using named anchors we can create links that can jump directly into a specific section on a page, instead of letting the user scroll around to find what he/she is looking for. </a:t>
            </a:r>
            <a:endParaRPr lang="en-US" dirty="0" smtClean="0">
              <a:solidFill>
                <a:srgbClr val="00B0F0"/>
              </a:solidFill>
            </a:endParaRPr>
          </a:p>
          <a:p>
            <a:pPr algn="just"/>
            <a:r>
              <a:rPr lang="en-US" dirty="0" smtClean="0">
                <a:solidFill>
                  <a:srgbClr val="FFC000"/>
                </a:solidFill>
              </a:rPr>
              <a:t>Anchor </a:t>
            </a:r>
            <a:r>
              <a:rPr lang="en-US" dirty="0">
                <a:solidFill>
                  <a:srgbClr val="FFC000"/>
                </a:solidFill>
              </a:rPr>
              <a:t>is usually used for FAQ.</a:t>
            </a:r>
            <a:endParaRPr lang="en-US" dirty="0">
              <a:solidFill>
                <a:srgbClr val="FFC000"/>
              </a:solidFill>
            </a:endParaRPr>
          </a:p>
          <a:p>
            <a:endParaRPr lang="en-US" dirty="0">
              <a:solidFill>
                <a:srgbClr val="FFC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2426" t="45882" r="29743" b="28882"/>
          <a:stretch>
            <a:fillRect/>
          </a:stretch>
        </p:blipFill>
        <p:spPr bwMode="auto">
          <a:xfrm>
            <a:off x="188646" y="1295400"/>
            <a:ext cx="7355153" cy="3066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Link Within a Page (Anchor link)</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A hyperlink to the My Hobby Section from WITHIN the same file will look like this: </a:t>
            </a:r>
            <a:endParaRPr lang="en-US" dirty="0">
              <a:solidFill>
                <a:srgbClr val="FFC000"/>
              </a:solidFill>
            </a:endParaRPr>
          </a:p>
          <a:p>
            <a:endParaRPr lang="en-US" dirty="0">
              <a:solidFill>
                <a:srgbClr val="FFC000"/>
              </a:solidFill>
            </a:endParaRPr>
          </a:p>
        </p:txBody>
      </p:sp>
      <p:pic>
        <p:nvPicPr>
          <p:cNvPr id="1945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2206" t="31588" r="30073" b="64706"/>
          <a:stretch>
            <a:fillRect/>
          </a:stretch>
        </p:blipFill>
        <p:spPr bwMode="auto">
          <a:xfrm>
            <a:off x="838200" y="3124200"/>
            <a:ext cx="6204864"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0993" t="39706" r="26103" b="26941"/>
          <a:stretch>
            <a:fillRect/>
          </a:stretch>
        </p:blipFill>
        <p:spPr bwMode="auto">
          <a:xfrm>
            <a:off x="152400" y="1219200"/>
            <a:ext cx="737124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Other Kinds of Links and Keyboard Shortcuts for Links</a:t>
            </a:r>
            <a:endParaRPr lang="en-US" dirty="0"/>
          </a:p>
        </p:txBody>
      </p:sp>
      <p:sp>
        <p:nvSpPr>
          <p:cNvPr id="3" name="Content Placeholder 2"/>
          <p:cNvSpPr>
            <a:spLocks noGrp="1"/>
          </p:cNvSpPr>
          <p:nvPr>
            <p:ph idx="1"/>
          </p:nvPr>
        </p:nvSpPr>
        <p:spPr/>
        <p:txBody>
          <a:bodyPr>
            <a:normAutofit lnSpcReduction="10000"/>
          </a:bodyPr>
          <a:lstStyle/>
          <a:p>
            <a:pPr algn="just"/>
            <a:r>
              <a:rPr lang="en-US" dirty="0">
                <a:solidFill>
                  <a:srgbClr val="FFC000"/>
                </a:solidFill>
              </a:rPr>
              <a:t>Links are important so that visitors know what information they are retrieving. </a:t>
            </a:r>
            <a:endParaRPr lang="en-US" dirty="0" smtClean="0">
              <a:solidFill>
                <a:srgbClr val="FFC000"/>
              </a:solidFill>
            </a:endParaRPr>
          </a:p>
          <a:p>
            <a:pPr algn="just"/>
            <a:r>
              <a:rPr lang="en-US" dirty="0" smtClean="0">
                <a:solidFill>
                  <a:srgbClr val="00B0F0"/>
                </a:solidFill>
              </a:rPr>
              <a:t>There </a:t>
            </a:r>
            <a:r>
              <a:rPr lang="en-US" dirty="0">
                <a:solidFill>
                  <a:srgbClr val="00B0F0"/>
                </a:solidFill>
              </a:rPr>
              <a:t>are a couple different schools of thought on this. </a:t>
            </a:r>
            <a:endParaRPr lang="en-US" dirty="0" smtClean="0">
              <a:solidFill>
                <a:srgbClr val="00B0F0"/>
              </a:solidFill>
            </a:endParaRPr>
          </a:p>
          <a:p>
            <a:pPr algn="just"/>
            <a:r>
              <a:rPr lang="en-US" dirty="0" smtClean="0">
                <a:solidFill>
                  <a:srgbClr val="FFC000"/>
                </a:solidFill>
              </a:rPr>
              <a:t>One </a:t>
            </a:r>
            <a:r>
              <a:rPr lang="en-US" dirty="0">
                <a:solidFill>
                  <a:srgbClr val="FFC000"/>
                </a:solidFill>
              </a:rPr>
              <a:t>suggests that what you write for links should be quite blatant. </a:t>
            </a:r>
            <a:endParaRPr lang="en-US" dirty="0" smtClean="0">
              <a:solidFill>
                <a:srgbClr val="FFC000"/>
              </a:solidFill>
            </a:endParaRPr>
          </a:p>
          <a:p>
            <a:pPr algn="just"/>
            <a:r>
              <a:rPr lang="en-US" dirty="0" smtClean="0">
                <a:solidFill>
                  <a:srgbClr val="00B0F0"/>
                </a:solidFill>
              </a:rPr>
              <a:t>This </a:t>
            </a:r>
            <a:r>
              <a:rPr lang="en-US" dirty="0">
                <a:solidFill>
                  <a:srgbClr val="00B0F0"/>
                </a:solidFill>
              </a:rPr>
              <a:t>includes text like "Click here for this" or "Here's a link to". </a:t>
            </a:r>
            <a:endParaRPr lang="en-US" dirty="0">
              <a:solidFill>
                <a:srgbClr val="00B0F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Other Kinds of Links and Keyboard Shortcuts for Links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solidFill>
                  <a:srgbClr val="FFC000"/>
                </a:solidFill>
              </a:rPr>
              <a:t>The other states that since the hypertext links will be blue the links should be just another word in the text set up as a link. </a:t>
            </a:r>
            <a:endParaRPr lang="en-US" dirty="0" smtClean="0">
              <a:solidFill>
                <a:srgbClr val="FFC000"/>
              </a:solidFill>
            </a:endParaRPr>
          </a:p>
          <a:p>
            <a:pPr algn="just"/>
            <a:r>
              <a:rPr lang="en-US" dirty="0" smtClean="0">
                <a:solidFill>
                  <a:srgbClr val="00B0F0"/>
                </a:solidFill>
              </a:rPr>
              <a:t>In </a:t>
            </a:r>
            <a:r>
              <a:rPr lang="en-US" dirty="0">
                <a:solidFill>
                  <a:srgbClr val="00B0F0"/>
                </a:solidFill>
              </a:rPr>
              <a:t>reality it depends what you're doing. </a:t>
            </a:r>
            <a:endParaRPr lang="en-US" dirty="0" smtClean="0">
              <a:solidFill>
                <a:srgbClr val="00B0F0"/>
              </a:solidFill>
            </a:endParaRPr>
          </a:p>
          <a:p>
            <a:pPr algn="just"/>
            <a:r>
              <a:rPr lang="en-US" dirty="0" smtClean="0">
                <a:solidFill>
                  <a:srgbClr val="FFC000"/>
                </a:solidFill>
              </a:rPr>
              <a:t>If </a:t>
            </a:r>
            <a:r>
              <a:rPr lang="en-US" dirty="0">
                <a:solidFill>
                  <a:srgbClr val="FFC000"/>
                </a:solidFill>
              </a:rPr>
              <a:t>you're building a menu bar down the side of your page then the last thing you want is for every </a:t>
            </a:r>
            <a:r>
              <a:rPr lang="en-US" dirty="0">
                <a:solidFill>
                  <a:srgbClr val="00B0F0"/>
                </a:solidFill>
              </a:rPr>
              <a:t>single link to say "Click here for HTML Introduction Page", simply because your menu would be as wide as your page.</a:t>
            </a:r>
            <a:endParaRPr lang="en-US" dirty="0">
              <a:solidFill>
                <a:srgbClr val="00B0F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It is possible to make texts and images work as links. </a:t>
            </a:r>
            <a:endParaRPr lang="en-US" dirty="0" smtClean="0">
              <a:solidFill>
                <a:srgbClr val="FFC000"/>
              </a:solidFill>
            </a:endParaRPr>
          </a:p>
          <a:p>
            <a:pPr algn="just"/>
            <a:r>
              <a:rPr lang="en-US" dirty="0" smtClean="0">
                <a:solidFill>
                  <a:srgbClr val="00B0F0"/>
                </a:solidFill>
              </a:rPr>
              <a:t>With </a:t>
            </a:r>
            <a:r>
              <a:rPr lang="en-US" dirty="0">
                <a:solidFill>
                  <a:srgbClr val="00B0F0"/>
                </a:solidFill>
              </a:rPr>
              <a:t>a little creativity other objects, such as pushbuttons or even drop-down menus can work as links as well. </a:t>
            </a:r>
            <a:endParaRPr lang="en-US" dirty="0">
              <a:solidFill>
                <a:srgbClr val="00B0F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Other Kinds of Links and Keyboard Shortcuts for Links</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For accessibility reasons you should try to make sure your </a:t>
            </a:r>
            <a:r>
              <a:rPr lang="en-US" dirty="0">
                <a:solidFill>
                  <a:srgbClr val="00B0F0"/>
                </a:solidFill>
              </a:rPr>
              <a:t>links make sense out of context, such as “Home”, “</a:t>
            </a:r>
            <a:r>
              <a:rPr lang="en-US" dirty="0" err="1">
                <a:solidFill>
                  <a:srgbClr val="00B0F0"/>
                </a:solidFill>
              </a:rPr>
              <a:t>Biodata</a:t>
            </a:r>
            <a:r>
              <a:rPr lang="en-US" dirty="0">
                <a:solidFill>
                  <a:srgbClr val="00B0F0"/>
                </a:solidFill>
              </a:rPr>
              <a:t>”, “Family” and so on </a:t>
            </a:r>
            <a:endParaRPr lang="en-US" dirty="0">
              <a:solidFill>
                <a:srgbClr val="00B0F0"/>
              </a:solidFill>
            </a:endParaRP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Email </a:t>
            </a:r>
            <a:r>
              <a:rPr lang="en-US" b="1" dirty="0" smtClean="0"/>
              <a:t>Link</a:t>
            </a:r>
            <a:endParaRPr lang="en-US" dirty="0"/>
          </a:p>
        </p:txBody>
      </p:sp>
      <p:sp>
        <p:nvSpPr>
          <p:cNvPr id="3" name="Content Placeholder 2"/>
          <p:cNvSpPr>
            <a:spLocks noGrp="1"/>
          </p:cNvSpPr>
          <p:nvPr>
            <p:ph idx="1"/>
          </p:nvPr>
        </p:nvSpPr>
        <p:spPr>
          <a:xfrm>
            <a:off x="457200" y="1219200"/>
            <a:ext cx="7086600" cy="4876800"/>
          </a:xfrm>
        </p:spPr>
        <p:txBody>
          <a:bodyPr>
            <a:normAutofit fontScale="85000" lnSpcReduction="20000"/>
          </a:bodyPr>
          <a:lstStyle/>
          <a:p>
            <a:pPr algn="just"/>
            <a:r>
              <a:rPr lang="en-US" dirty="0">
                <a:solidFill>
                  <a:srgbClr val="FFC000"/>
                </a:solidFill>
              </a:rPr>
              <a:t>Having a link that allows visitors to send email from your website can be a great addition to your site, making it easy for your visitors to send questions or comments. </a:t>
            </a:r>
            <a:endParaRPr lang="en-US" dirty="0" smtClean="0">
              <a:solidFill>
                <a:srgbClr val="FFC000"/>
              </a:solidFill>
            </a:endParaRPr>
          </a:p>
          <a:p>
            <a:pPr algn="just"/>
            <a:r>
              <a:rPr lang="en-US" dirty="0" smtClean="0">
                <a:solidFill>
                  <a:srgbClr val="00B0F0"/>
                </a:solidFill>
              </a:rPr>
              <a:t>This </a:t>
            </a:r>
            <a:r>
              <a:rPr lang="en-US" dirty="0">
                <a:solidFill>
                  <a:srgbClr val="00B0F0"/>
                </a:solidFill>
              </a:rPr>
              <a:t>function is essential for the future development and enhancement of the website. </a:t>
            </a:r>
            <a:endParaRPr lang="en-US" dirty="0" smtClean="0">
              <a:solidFill>
                <a:srgbClr val="00B0F0"/>
              </a:solidFill>
            </a:endParaRPr>
          </a:p>
          <a:p>
            <a:pPr algn="just"/>
            <a:r>
              <a:rPr lang="en-US" dirty="0" smtClean="0">
                <a:solidFill>
                  <a:srgbClr val="FFC000"/>
                </a:solidFill>
              </a:rPr>
              <a:t>The </a:t>
            </a:r>
            <a:r>
              <a:rPr lang="en-US" b="1" i="1" dirty="0">
                <a:solidFill>
                  <a:srgbClr val="FFC000"/>
                </a:solidFill>
              </a:rPr>
              <a:t>mailto:</a:t>
            </a:r>
            <a:r>
              <a:rPr lang="en-US" dirty="0">
                <a:solidFill>
                  <a:srgbClr val="FFC000"/>
                </a:solidFill>
              </a:rPr>
              <a:t> command is added into </a:t>
            </a:r>
            <a:r>
              <a:rPr lang="en-US" dirty="0" err="1">
                <a:solidFill>
                  <a:srgbClr val="FFC000"/>
                </a:solidFill>
              </a:rPr>
              <a:t>href</a:t>
            </a:r>
            <a:r>
              <a:rPr lang="en-US" dirty="0">
                <a:solidFill>
                  <a:srgbClr val="FFC000"/>
                </a:solidFill>
              </a:rPr>
              <a:t> attribute. </a:t>
            </a:r>
            <a:endParaRPr lang="en-US" dirty="0" smtClean="0">
              <a:solidFill>
                <a:srgbClr val="FFC000"/>
              </a:solidFill>
            </a:endParaRPr>
          </a:p>
          <a:p>
            <a:pPr algn="just"/>
            <a:r>
              <a:rPr lang="en-US" dirty="0" smtClean="0">
                <a:solidFill>
                  <a:srgbClr val="00B0F0"/>
                </a:solidFill>
              </a:rPr>
              <a:t>It </a:t>
            </a:r>
            <a:r>
              <a:rPr lang="en-US" dirty="0">
                <a:solidFill>
                  <a:srgbClr val="00B0F0"/>
                </a:solidFill>
              </a:rPr>
              <a:t>follows the same coding scheme as the hypertext link above. </a:t>
            </a:r>
            <a:endParaRPr lang="en-US" dirty="0" smtClean="0">
              <a:solidFill>
                <a:srgbClr val="00B0F0"/>
              </a:solidFill>
            </a:endParaRPr>
          </a:p>
          <a:p>
            <a:pPr algn="just"/>
            <a:r>
              <a:rPr lang="en-US" dirty="0" smtClean="0">
                <a:solidFill>
                  <a:srgbClr val="FFC000"/>
                </a:solidFill>
              </a:rPr>
              <a:t>This </a:t>
            </a:r>
            <a:r>
              <a:rPr lang="en-US" dirty="0">
                <a:solidFill>
                  <a:srgbClr val="FFC000"/>
                </a:solidFill>
              </a:rPr>
              <a:t>format place a blue wording on the screen that people can click to send you an e-mail. </a:t>
            </a:r>
            <a:endParaRPr lang="en-US" dirty="0">
              <a:solidFill>
                <a:srgbClr val="FFC000"/>
              </a:solidFill>
            </a:endParaRPr>
          </a:p>
          <a:p>
            <a:endParaRPr lang="en-US" dirty="0">
              <a:solidFill>
                <a:srgbClr val="FFC000"/>
              </a:solidFill>
            </a:endParaRPr>
          </a:p>
        </p:txBody>
      </p:sp>
      <p:pic>
        <p:nvPicPr>
          <p:cNvPr id="2150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641" t="56471" r="30073" b="39470"/>
          <a:stretch>
            <a:fillRect/>
          </a:stretch>
        </p:blipFill>
        <p:spPr bwMode="auto">
          <a:xfrm>
            <a:off x="914400" y="5943600"/>
            <a:ext cx="653993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Email Link</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Notice that it's the same format as a link except in this link you write "mailto:" in place of the http:// and you place your e-mail address in place of the page URL. </a:t>
            </a:r>
            <a:endParaRPr lang="en-US" dirty="0" smtClean="0">
              <a:solidFill>
                <a:srgbClr val="FFC000"/>
              </a:solidFill>
            </a:endParaRPr>
          </a:p>
          <a:p>
            <a:pPr algn="just"/>
            <a:r>
              <a:rPr lang="en-US" dirty="0" smtClean="0">
                <a:solidFill>
                  <a:srgbClr val="00B0F0"/>
                </a:solidFill>
              </a:rPr>
              <a:t>Please </a:t>
            </a:r>
            <a:r>
              <a:rPr lang="en-US" dirty="0">
                <a:solidFill>
                  <a:srgbClr val="00B0F0"/>
                </a:solidFill>
              </a:rPr>
              <a:t>notice there is NO SPACE between the colon and the e-mail address.</a:t>
            </a:r>
            <a:endParaRPr lang="en-US" dirty="0">
              <a:solidFill>
                <a:srgbClr val="00B0F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Email Link</a:t>
            </a:r>
            <a:endParaRPr lang="en-US" dirty="0"/>
          </a:p>
        </p:txBody>
      </p:sp>
      <p:sp>
        <p:nvSpPr>
          <p:cNvPr id="3" name="Content Placeholder 2"/>
          <p:cNvSpPr>
            <a:spLocks noGrp="1"/>
          </p:cNvSpPr>
          <p:nvPr>
            <p:ph idx="1"/>
          </p:nvPr>
        </p:nvSpPr>
        <p:spPr/>
        <p:txBody>
          <a:bodyPr>
            <a:normAutofit fontScale="77500" lnSpcReduction="20000"/>
          </a:bodyPr>
          <a:lstStyle/>
          <a:p>
            <a:r>
              <a:rPr lang="en-US" dirty="0">
                <a:solidFill>
                  <a:srgbClr val="FFC000"/>
                </a:solidFill>
              </a:rPr>
              <a:t>However, please be very careful when using this option, for two reasons:</a:t>
            </a:r>
            <a:endParaRPr lang="en-US" dirty="0">
              <a:solidFill>
                <a:srgbClr val="FFC000"/>
              </a:solidFill>
            </a:endParaRPr>
          </a:p>
          <a:p>
            <a:pPr lvl="1" algn="just"/>
            <a:r>
              <a:rPr lang="en-US" dirty="0">
                <a:solidFill>
                  <a:srgbClr val="00B0F0"/>
                </a:solidFill>
              </a:rPr>
              <a:t>If the person only has a web-based email account, and hasn't configured an email program on their computer then it will open their email program for the first time and try to walk them through setting it up. This isn't a good idea if they're new to computers.</a:t>
            </a:r>
            <a:endParaRPr lang="en-US" dirty="0">
              <a:solidFill>
                <a:srgbClr val="00B0F0"/>
              </a:solidFill>
            </a:endParaRPr>
          </a:p>
          <a:p>
            <a:pPr lvl="1" algn="just"/>
            <a:r>
              <a:rPr lang="en-US" dirty="0">
                <a:solidFill>
                  <a:srgbClr val="FFC000"/>
                </a:solidFill>
              </a:rPr>
              <a:t>There are now little programs called 'bots' which wander round the internet looking for email addresses to send spam to. If you don't want to receive them, then one part of the solution is not publishing your email address on the internet. So think long and hard before you use a mailto. A web-based form that they can fill out is more secure and works just as well.</a:t>
            </a:r>
            <a:endParaRPr lang="en-US" dirty="0">
              <a:solidFill>
                <a:srgbClr val="FFC000"/>
              </a:solidFill>
            </a:endParaRPr>
          </a:p>
          <a:p>
            <a:endParaRPr lang="en-US" dirty="0">
              <a:solidFill>
                <a:srgbClr val="FFC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3929" t="11171" r="26643" b="48372"/>
          <a:stretch>
            <a:fillRect/>
          </a:stretch>
        </p:blipFill>
        <p:spPr bwMode="auto">
          <a:xfrm>
            <a:off x="191586" y="470261"/>
            <a:ext cx="7346495" cy="4711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199" t="35472" r="26765" b="24117"/>
          <a:stretch>
            <a:fillRect/>
          </a:stretch>
        </p:blipFill>
        <p:spPr bwMode="auto">
          <a:xfrm>
            <a:off x="228600" y="1066800"/>
            <a:ext cx="724731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2647" t="24882" r="27647" b="32236"/>
          <a:stretch>
            <a:fillRect/>
          </a:stretch>
        </p:blipFill>
        <p:spPr bwMode="auto">
          <a:xfrm>
            <a:off x="152400" y="381000"/>
            <a:ext cx="7450666"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199" t="28235" r="27206" b="29941"/>
          <a:stretch>
            <a:fillRect/>
          </a:stretch>
        </p:blipFill>
        <p:spPr bwMode="auto">
          <a:xfrm>
            <a:off x="76200" y="914400"/>
            <a:ext cx="7502644"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Adding keyboard shortcuts to links (</a:t>
            </a:r>
            <a:r>
              <a:rPr lang="en-US" b="1" dirty="0" err="1"/>
              <a:t>accesskey</a:t>
            </a:r>
            <a:r>
              <a:rPr lang="en-US" b="1" dirty="0" smtClean="0"/>
              <a: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solidFill>
                  <a:srgbClr val="FFC000"/>
                </a:solidFill>
              </a:rPr>
              <a:t>With the </a:t>
            </a:r>
            <a:r>
              <a:rPr lang="en-US" b="1" i="1" dirty="0" err="1">
                <a:solidFill>
                  <a:srgbClr val="FFC000"/>
                </a:solidFill>
              </a:rPr>
              <a:t>accesskey</a:t>
            </a:r>
            <a:r>
              <a:rPr lang="en-US" dirty="0">
                <a:solidFill>
                  <a:srgbClr val="FFC000"/>
                </a:solidFill>
              </a:rPr>
              <a:t> attribute, you can assign keyboard shortcuts to links.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idea behind creating keyboard shortcuts is to simply allow the user to quickly visit a page by using the access keys value corresponding to the link. </a:t>
            </a:r>
            <a:endParaRPr lang="en-US" dirty="0" smtClean="0">
              <a:solidFill>
                <a:srgbClr val="00B0F0"/>
              </a:solidFill>
            </a:endParaRPr>
          </a:p>
          <a:p>
            <a:pPr algn="just"/>
            <a:r>
              <a:rPr lang="en-US" dirty="0" smtClean="0">
                <a:solidFill>
                  <a:srgbClr val="FFC000"/>
                </a:solidFill>
              </a:rPr>
              <a:t>In </a:t>
            </a:r>
            <a:r>
              <a:rPr lang="en-US" dirty="0">
                <a:solidFill>
                  <a:srgbClr val="FFC000"/>
                </a:solidFill>
              </a:rPr>
              <a:t>Windows, use ALT-X where X represents a numerical value assigned with </a:t>
            </a:r>
            <a:r>
              <a:rPr lang="en-US" dirty="0" err="1">
                <a:solidFill>
                  <a:srgbClr val="FFC000"/>
                </a:solidFill>
              </a:rPr>
              <a:t>accesskey</a:t>
            </a:r>
            <a:r>
              <a:rPr lang="en-US" dirty="0">
                <a:solidFill>
                  <a:srgbClr val="FFC000"/>
                </a:solidFill>
              </a:rPr>
              <a:t> attribute keys from the keyboard to open the desired link</a:t>
            </a:r>
            <a:endParaRPr lang="en-US" dirty="0">
              <a:solidFill>
                <a:srgbClr val="FFC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solidFill>
                  <a:srgbClr val="FFC000"/>
                </a:solidFill>
              </a:rPr>
              <a:t>When defining keyboard shortcuts for links, make sure you include the keyboard shortcuts next to each link. </a:t>
            </a:r>
            <a:endParaRPr lang="en-US" dirty="0" smtClean="0">
              <a:solidFill>
                <a:srgbClr val="FFC000"/>
              </a:solidFill>
            </a:endParaRPr>
          </a:p>
          <a:p>
            <a:pPr algn="just"/>
            <a:r>
              <a:rPr lang="en-US" dirty="0" smtClean="0">
                <a:solidFill>
                  <a:srgbClr val="00B0F0"/>
                </a:solidFill>
              </a:rPr>
              <a:t>If</a:t>
            </a:r>
            <a:r>
              <a:rPr lang="en-US" dirty="0">
                <a:solidFill>
                  <a:srgbClr val="00B0F0"/>
                </a:solidFill>
              </a:rPr>
              <a:t>, however, you do not display the keyboard shortcuts, user won't know you have defined keyboard shortcuts. </a:t>
            </a:r>
            <a:endParaRPr lang="en-US" dirty="0" smtClean="0">
              <a:solidFill>
                <a:srgbClr val="00B0F0"/>
              </a:solidFill>
            </a:endParaRPr>
          </a:p>
          <a:p>
            <a:pPr algn="just"/>
            <a:r>
              <a:rPr lang="en-US" dirty="0" smtClean="0">
                <a:solidFill>
                  <a:srgbClr val="FFC000"/>
                </a:solidFill>
              </a:rPr>
              <a:t>Thus </a:t>
            </a:r>
            <a:r>
              <a:rPr lang="en-US" dirty="0">
                <a:solidFill>
                  <a:srgbClr val="FFC000"/>
                </a:solidFill>
              </a:rPr>
              <a:t>users cannot use those shortcuts for links.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following shows how to use the </a:t>
            </a:r>
            <a:r>
              <a:rPr lang="en-US" dirty="0" err="1">
                <a:solidFill>
                  <a:srgbClr val="00B0F0"/>
                </a:solidFill>
              </a:rPr>
              <a:t>accesskey</a:t>
            </a:r>
            <a:r>
              <a:rPr lang="en-US" dirty="0">
                <a:solidFill>
                  <a:srgbClr val="00B0F0"/>
                </a:solidFill>
              </a:rPr>
              <a:t> to define keyboard shortcuts to links:</a:t>
            </a:r>
            <a:endParaRPr lang="en-US" dirty="0">
              <a:solidFill>
                <a:srgbClr val="00B0F0"/>
              </a:solidFill>
            </a:endParaRPr>
          </a:p>
          <a:p>
            <a:endParaRPr lang="en-US"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The </a:t>
            </a:r>
            <a:r>
              <a:rPr lang="en-US" b="1" i="1" dirty="0"/>
              <a:t>&lt;a&gt;</a:t>
            </a:r>
            <a:r>
              <a:rPr lang="en-US" dirty="0"/>
              <a:t> </a:t>
            </a:r>
            <a:r>
              <a:rPr lang="en-US" dirty="0">
                <a:solidFill>
                  <a:srgbClr val="FFC000"/>
                </a:solidFill>
              </a:rPr>
              <a:t>tag is used to create an anchor to link from, the </a:t>
            </a:r>
            <a:r>
              <a:rPr lang="en-US" b="1" i="1" dirty="0" err="1"/>
              <a:t>href</a:t>
            </a:r>
            <a:r>
              <a:rPr lang="en-US" dirty="0">
                <a:solidFill>
                  <a:srgbClr val="FFC000"/>
                </a:solidFill>
              </a:rPr>
              <a:t> attribute is used </a:t>
            </a:r>
            <a:r>
              <a:rPr lang="en-US" dirty="0">
                <a:solidFill>
                  <a:srgbClr val="00B0F0"/>
                </a:solidFill>
              </a:rPr>
              <a:t>to address the document to link to, and the words between the open and close of the anchor tag will be displayed as a hyperlink.</a:t>
            </a:r>
            <a:endParaRPr lang="en-US" dirty="0">
              <a:solidFill>
                <a:srgbClr val="00B0F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419" t="31059" r="27978" b="34470"/>
          <a:stretch>
            <a:fillRect/>
          </a:stretch>
        </p:blipFill>
        <p:spPr bwMode="auto">
          <a:xfrm>
            <a:off x="152400" y="838200"/>
            <a:ext cx="737293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tab order of links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solidFill>
                  <a:srgbClr val="FFC000"/>
                </a:solidFill>
              </a:rPr>
              <a:t>To help users who cannot use mouse, the </a:t>
            </a:r>
            <a:r>
              <a:rPr lang="en-US" b="1" i="1" dirty="0" err="1">
                <a:solidFill>
                  <a:srgbClr val="FFC000"/>
                </a:solidFill>
              </a:rPr>
              <a:t>tabindex</a:t>
            </a:r>
            <a:r>
              <a:rPr lang="en-US" dirty="0">
                <a:solidFill>
                  <a:srgbClr val="FFC000"/>
                </a:solidFill>
              </a:rPr>
              <a:t> attribute can be added to the anchor tag to use specific tab order of links. </a:t>
            </a:r>
            <a:endParaRPr lang="en-US" dirty="0" smtClean="0">
              <a:solidFill>
                <a:srgbClr val="FFC000"/>
              </a:solidFill>
            </a:endParaRPr>
          </a:p>
          <a:p>
            <a:pPr algn="just"/>
            <a:r>
              <a:rPr lang="en-US" dirty="0" smtClean="0">
                <a:solidFill>
                  <a:srgbClr val="00B0F0"/>
                </a:solidFill>
              </a:rPr>
              <a:t>When </a:t>
            </a:r>
            <a:r>
              <a:rPr lang="en-US" dirty="0">
                <a:solidFill>
                  <a:srgbClr val="00B0F0"/>
                </a:solidFill>
              </a:rPr>
              <a:t>you customize the order of links, browsers generally highlight each link, from top to bottom of the web page, each time the tab key is pressed. </a:t>
            </a:r>
            <a:endParaRPr lang="en-US" dirty="0" smtClean="0">
              <a:solidFill>
                <a:srgbClr val="00B0F0"/>
              </a:solidFill>
            </a:endParaRPr>
          </a:p>
          <a:p>
            <a:pPr algn="just"/>
            <a:r>
              <a:rPr lang="en-US" dirty="0" smtClean="0">
                <a:solidFill>
                  <a:srgbClr val="FFC000"/>
                </a:solidFill>
              </a:rPr>
              <a:t>Once </a:t>
            </a:r>
            <a:r>
              <a:rPr lang="en-US" dirty="0">
                <a:solidFill>
                  <a:srgbClr val="FFC000"/>
                </a:solidFill>
              </a:rPr>
              <a:t>a link is selected and highlighted, the user can press ENTER or RETURN key to visit the selected page.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following shows a link selected with a TAB key:</a:t>
            </a:r>
            <a:endParaRPr lang="en-US" dirty="0">
              <a:solidFill>
                <a:srgbClr val="00B0F0"/>
              </a:solidFill>
            </a:endParaRPr>
          </a:p>
          <a:p>
            <a:endParaRPr lang="en-US" dirty="0">
              <a:solidFill>
                <a:srgbClr val="FFC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ctangle indicating the link selected using the TAB key"/>
          <p:cNvPicPr/>
          <p:nvPr/>
        </p:nvPicPr>
        <p:blipFill>
          <a:blip r:embed="rId1"/>
          <a:srcRect/>
          <a:stretch>
            <a:fillRect/>
          </a:stretch>
        </p:blipFill>
        <p:spPr bwMode="auto">
          <a:xfrm>
            <a:off x="228600" y="533400"/>
            <a:ext cx="7213130" cy="2971800"/>
          </a:xfrm>
          <a:prstGeom prst="rect">
            <a:avLst/>
          </a:prstGeom>
          <a:noFill/>
          <a:ln w="9525">
            <a:solidFill>
              <a:schemeClr val="tx1"/>
            </a:solid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5515" t="25588" r="30294" b="24471"/>
          <a:stretch>
            <a:fillRect/>
          </a:stretch>
        </p:blipFill>
        <p:spPr bwMode="auto">
          <a:xfrm>
            <a:off x="228600" y="228600"/>
            <a:ext cx="7010400" cy="639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Dividing an Image into Clickable Regions/ Image Maps</a:t>
            </a:r>
            <a:endParaRPr lang="en-US" dirty="0"/>
          </a:p>
        </p:txBody>
      </p:sp>
      <p:sp>
        <p:nvSpPr>
          <p:cNvPr id="3" name="Content Placeholder 2"/>
          <p:cNvSpPr>
            <a:spLocks noGrp="1"/>
          </p:cNvSpPr>
          <p:nvPr>
            <p:ph idx="1"/>
          </p:nvPr>
        </p:nvSpPr>
        <p:spPr/>
        <p:txBody>
          <a:bodyPr>
            <a:normAutofit lnSpcReduction="10000"/>
          </a:bodyPr>
          <a:lstStyle/>
          <a:p>
            <a:pPr algn="just"/>
            <a:r>
              <a:rPr lang="en-US" dirty="0">
                <a:solidFill>
                  <a:srgbClr val="FFC000"/>
                </a:solidFill>
              </a:rPr>
              <a:t>If you want to add some interactivity to your images, you may consider using image maps. </a:t>
            </a:r>
            <a:endParaRPr lang="en-US" dirty="0" smtClean="0">
              <a:solidFill>
                <a:srgbClr val="FFC000"/>
              </a:solidFill>
            </a:endParaRPr>
          </a:p>
          <a:p>
            <a:pPr algn="just"/>
            <a:r>
              <a:rPr lang="en-US" dirty="0" smtClean="0">
                <a:solidFill>
                  <a:srgbClr val="00B0F0"/>
                </a:solidFill>
              </a:rPr>
              <a:t>With </a:t>
            </a:r>
            <a:r>
              <a:rPr lang="en-US" dirty="0">
                <a:solidFill>
                  <a:srgbClr val="00B0F0"/>
                </a:solidFill>
              </a:rPr>
              <a:t>image maps, you can define multiple clickable regions on a single graphic. </a:t>
            </a:r>
            <a:endParaRPr lang="en-US" dirty="0" smtClean="0">
              <a:solidFill>
                <a:srgbClr val="00B0F0"/>
              </a:solidFill>
            </a:endParaRPr>
          </a:p>
          <a:p>
            <a:pPr algn="just"/>
            <a:r>
              <a:rPr lang="en-US" dirty="0" smtClean="0">
                <a:solidFill>
                  <a:srgbClr val="FFC000"/>
                </a:solidFill>
              </a:rPr>
              <a:t>To </a:t>
            </a:r>
            <a:r>
              <a:rPr lang="en-US" dirty="0">
                <a:solidFill>
                  <a:srgbClr val="FFC000"/>
                </a:solidFill>
              </a:rPr>
              <a:t>define clickable regions on a single image, set up hotspots within a single image</a:t>
            </a:r>
            <a:endParaRPr lang="en-US" dirty="0">
              <a:solidFill>
                <a:srgbClr val="FFC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Dividing an Image into Clickable Regions/ Image Maps</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A </a:t>
            </a:r>
            <a:r>
              <a:rPr lang="en-US" b="1" dirty="0">
                <a:solidFill>
                  <a:srgbClr val="FFC000"/>
                </a:solidFill>
              </a:rPr>
              <a:t>hotspot</a:t>
            </a:r>
            <a:r>
              <a:rPr lang="en-US" dirty="0">
                <a:solidFill>
                  <a:srgbClr val="FFC000"/>
                </a:solidFill>
              </a:rPr>
              <a:t> is a defined area on an image that acts as a hypertext link.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hotspots are defined through the use of image maps. </a:t>
            </a:r>
            <a:endParaRPr lang="en-US" dirty="0" smtClean="0">
              <a:solidFill>
                <a:srgbClr val="00B0F0"/>
              </a:solidFill>
            </a:endParaRPr>
          </a:p>
          <a:p>
            <a:pPr algn="just"/>
            <a:r>
              <a:rPr lang="en-US" b="1" dirty="0" smtClean="0">
                <a:solidFill>
                  <a:srgbClr val="FFC000"/>
                </a:solidFill>
              </a:rPr>
              <a:t>Image </a:t>
            </a:r>
            <a:r>
              <a:rPr lang="en-US" b="1" dirty="0">
                <a:solidFill>
                  <a:srgbClr val="FFC000"/>
                </a:solidFill>
              </a:rPr>
              <a:t>maps</a:t>
            </a:r>
            <a:r>
              <a:rPr lang="en-US" dirty="0">
                <a:solidFill>
                  <a:srgbClr val="FFC000"/>
                </a:solidFill>
              </a:rPr>
              <a:t> list the coordinates that define the boundaries of the hotspots or the regions that act as hypertext links on an image</a:t>
            </a:r>
            <a:endParaRPr lang="en-US" dirty="0">
              <a:solidFill>
                <a:srgbClr val="FFC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Dividing an Image into Clickable Regions/ Image Maps</a:t>
            </a:r>
            <a:endParaRPr lang="en-US" dirty="0"/>
          </a:p>
        </p:txBody>
      </p:sp>
      <p:sp>
        <p:nvSpPr>
          <p:cNvPr id="3" name="Content Placeholder 2"/>
          <p:cNvSpPr>
            <a:spLocks noGrp="1"/>
          </p:cNvSpPr>
          <p:nvPr>
            <p:ph idx="1"/>
          </p:nvPr>
        </p:nvSpPr>
        <p:spPr/>
        <p:txBody>
          <a:bodyPr>
            <a:normAutofit/>
          </a:bodyPr>
          <a:lstStyle/>
          <a:p>
            <a:pPr algn="just"/>
            <a:r>
              <a:rPr lang="en-US" dirty="0">
                <a:solidFill>
                  <a:srgbClr val="FFC000"/>
                </a:solidFill>
              </a:rPr>
              <a:t>The whole idea behind using image maps is to link one image to multiple destinations. </a:t>
            </a:r>
            <a:endParaRPr lang="en-US" dirty="0" smtClean="0">
              <a:solidFill>
                <a:srgbClr val="FFC000"/>
              </a:solidFill>
            </a:endParaRPr>
          </a:p>
          <a:p>
            <a:pPr algn="just"/>
            <a:r>
              <a:rPr lang="en-US" dirty="0" smtClean="0">
                <a:solidFill>
                  <a:srgbClr val="00B0F0"/>
                </a:solidFill>
              </a:rPr>
              <a:t>Previously </a:t>
            </a:r>
            <a:r>
              <a:rPr lang="en-US" dirty="0">
                <a:solidFill>
                  <a:srgbClr val="00B0F0"/>
                </a:solidFill>
              </a:rPr>
              <a:t>we discuss how to link one image to just one destination. </a:t>
            </a:r>
            <a:endParaRPr lang="en-US" dirty="0" smtClean="0">
              <a:solidFill>
                <a:srgbClr val="00B0F0"/>
              </a:solidFill>
            </a:endParaRPr>
          </a:p>
          <a:p>
            <a:pPr algn="just"/>
            <a:r>
              <a:rPr lang="en-US" dirty="0" smtClean="0">
                <a:solidFill>
                  <a:srgbClr val="FFC000"/>
                </a:solidFill>
              </a:rPr>
              <a:t>On </a:t>
            </a:r>
            <a:r>
              <a:rPr lang="en-US" dirty="0">
                <a:solidFill>
                  <a:srgbClr val="FFC000"/>
                </a:solidFill>
              </a:rPr>
              <a:t>this page, you will learn how to create image maps or multiple hyperlinks on a single image. </a:t>
            </a:r>
            <a:endParaRPr lang="en-US" dirty="0" smtClean="0">
              <a:solidFill>
                <a:srgbClr val="FFC000"/>
              </a:solidFill>
            </a:endParaRPr>
          </a:p>
          <a:p>
            <a:endParaRPr lang="en-US" dirty="0">
              <a:solidFill>
                <a:srgbClr val="FFC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Dividing an Image into Clickable Regions/ Image Maps</a:t>
            </a:r>
            <a:endParaRPr lang="en-US" dirty="0"/>
          </a:p>
        </p:txBody>
      </p:sp>
      <p:sp>
        <p:nvSpPr>
          <p:cNvPr id="3" name="Content Placeholder 2"/>
          <p:cNvSpPr>
            <a:spLocks noGrp="1"/>
          </p:cNvSpPr>
          <p:nvPr>
            <p:ph idx="1"/>
          </p:nvPr>
        </p:nvSpPr>
        <p:spPr/>
        <p:txBody>
          <a:bodyPr/>
          <a:lstStyle/>
          <a:p>
            <a:r>
              <a:rPr lang="en-US" dirty="0"/>
              <a:t>There are two types of image maps:</a:t>
            </a:r>
            <a:endParaRPr lang="en-US" dirty="0"/>
          </a:p>
          <a:p>
            <a:endParaRPr lang="en-US" dirty="0"/>
          </a:p>
        </p:txBody>
      </p:sp>
      <p:pic>
        <p:nvPicPr>
          <p:cNvPr id="4" name="Picture 3"/>
          <p:cNvPicPr/>
          <p:nvPr/>
        </p:nvPicPr>
        <p:blipFill>
          <a:blip r:embed="rId1"/>
          <a:srcRect l="41982" t="65696" r="20969" b="17152"/>
          <a:stretch>
            <a:fillRect/>
          </a:stretch>
        </p:blipFill>
        <p:spPr bwMode="auto">
          <a:xfrm>
            <a:off x="914400" y="2373086"/>
            <a:ext cx="5855481" cy="1589314"/>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MY" b="1" dirty="0"/>
              <a:t>Server-side image </a:t>
            </a:r>
            <a:r>
              <a:rPr lang="en-MY" b="1" dirty="0" smtClean="0"/>
              <a:t>maps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solidFill>
                  <a:srgbClr val="FFC000"/>
                </a:solidFill>
              </a:rPr>
              <a:t>In a server-side image map, the server controls the image map. </a:t>
            </a:r>
            <a:endParaRPr lang="en-US" dirty="0" smtClean="0">
              <a:solidFill>
                <a:srgbClr val="FFC000"/>
              </a:solidFill>
            </a:endParaRPr>
          </a:p>
          <a:p>
            <a:pPr algn="just"/>
            <a:r>
              <a:rPr lang="en-US" dirty="0" smtClean="0">
                <a:solidFill>
                  <a:srgbClr val="00B0F0"/>
                </a:solidFill>
              </a:rPr>
              <a:t>A </a:t>
            </a:r>
            <a:r>
              <a:rPr lang="en-US" dirty="0">
                <a:solidFill>
                  <a:srgbClr val="00B0F0"/>
                </a:solidFill>
              </a:rPr>
              <a:t>server is a computer that store web pages and serves those pages when a client requests a page. </a:t>
            </a:r>
            <a:endParaRPr lang="en-US" dirty="0" smtClean="0">
              <a:solidFill>
                <a:srgbClr val="00B0F0"/>
              </a:solidFill>
            </a:endParaRPr>
          </a:p>
          <a:p>
            <a:pPr algn="just"/>
            <a:r>
              <a:rPr lang="en-US" dirty="0" smtClean="0">
                <a:solidFill>
                  <a:srgbClr val="FFC000"/>
                </a:solidFill>
              </a:rPr>
              <a:t>When </a:t>
            </a:r>
            <a:r>
              <a:rPr lang="en-US" dirty="0">
                <a:solidFill>
                  <a:srgbClr val="FFC000"/>
                </a:solidFill>
              </a:rPr>
              <a:t>we use a server-side image map, we define the coordinates of the hotspots in a server-side script. </a:t>
            </a:r>
            <a:endParaRPr lang="en-US" dirty="0" smtClean="0">
              <a:solidFill>
                <a:srgbClr val="FFC000"/>
              </a:solidFill>
            </a:endParaRPr>
          </a:p>
          <a:p>
            <a:pPr algn="just"/>
            <a:r>
              <a:rPr lang="en-US" dirty="0" smtClean="0">
                <a:solidFill>
                  <a:srgbClr val="00B0F0"/>
                </a:solidFill>
              </a:rPr>
              <a:t>Whenever </a:t>
            </a:r>
            <a:r>
              <a:rPr lang="en-US" dirty="0">
                <a:solidFill>
                  <a:srgbClr val="00B0F0"/>
                </a:solidFill>
              </a:rPr>
              <a:t>a user clicks on a hotspot on an inline image, the appropriate coordinates are sent back to the server to activate the appropriate hyperlink</a:t>
            </a:r>
            <a:endParaRPr lang="en-US" dirty="0">
              <a:solidFill>
                <a:srgbClr val="00B0F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Server-side image maps</a:t>
            </a:r>
            <a:endParaRPr lang="en-US" dirty="0"/>
          </a:p>
        </p:txBody>
      </p:sp>
      <p:sp>
        <p:nvSpPr>
          <p:cNvPr id="3" name="Content Placeholder 2"/>
          <p:cNvSpPr>
            <a:spLocks noGrp="1"/>
          </p:cNvSpPr>
          <p:nvPr>
            <p:ph idx="1"/>
          </p:nvPr>
        </p:nvSpPr>
        <p:spPr/>
        <p:txBody>
          <a:bodyPr>
            <a:normAutofit lnSpcReduction="10000"/>
          </a:bodyPr>
          <a:lstStyle/>
          <a:p>
            <a:pPr algn="just"/>
            <a:r>
              <a:rPr lang="en-US" dirty="0">
                <a:solidFill>
                  <a:srgbClr val="FFC000"/>
                </a:solidFill>
              </a:rPr>
              <a:t>One of the main drawbacks of using server-side image map is that server-side image maps can be slow to operate. </a:t>
            </a:r>
            <a:endParaRPr lang="en-US" dirty="0" smtClean="0">
              <a:solidFill>
                <a:srgbClr val="FFC000"/>
              </a:solidFill>
            </a:endParaRPr>
          </a:p>
          <a:p>
            <a:pPr algn="just"/>
            <a:r>
              <a:rPr lang="en-US" dirty="0" smtClean="0">
                <a:solidFill>
                  <a:srgbClr val="00B0F0"/>
                </a:solidFill>
              </a:rPr>
              <a:t>This </a:t>
            </a:r>
            <a:r>
              <a:rPr lang="en-US" dirty="0">
                <a:solidFill>
                  <a:srgbClr val="00B0F0"/>
                </a:solidFill>
              </a:rPr>
              <a:t>is so because every time a user clicks on an inline image map, that information has to be sent to the server and then the server has to process that request</a:t>
            </a:r>
            <a:endParaRPr lang="en-US" dirty="0">
              <a:solidFill>
                <a:srgbClr val="00B0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Relative and Absolute </a:t>
            </a:r>
            <a:r>
              <a:rPr lang="en-US" b="1" dirty="0" smtClean="0"/>
              <a:t>link</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solidFill>
                  <a:srgbClr val="FFC000"/>
                </a:solidFill>
              </a:rPr>
              <a:t>When creating links, we need to reference the files with each file's location, known as file's path. </a:t>
            </a:r>
            <a:endParaRPr lang="en-US" dirty="0" smtClean="0">
              <a:solidFill>
                <a:srgbClr val="FFC000"/>
              </a:solidFill>
            </a:endParaRPr>
          </a:p>
          <a:p>
            <a:pPr algn="just"/>
            <a:r>
              <a:rPr lang="en-US" dirty="0" smtClean="0">
                <a:solidFill>
                  <a:srgbClr val="00B0F0"/>
                </a:solidFill>
              </a:rPr>
              <a:t>HTML </a:t>
            </a:r>
            <a:r>
              <a:rPr lang="en-US" dirty="0">
                <a:solidFill>
                  <a:srgbClr val="00B0F0"/>
                </a:solidFill>
              </a:rPr>
              <a:t>supports two kinds of file paths: relative and absolute. </a:t>
            </a:r>
            <a:endParaRPr lang="en-US" dirty="0" smtClean="0">
              <a:solidFill>
                <a:srgbClr val="00B0F0"/>
              </a:solidFill>
            </a:endParaRPr>
          </a:p>
          <a:p>
            <a:pPr algn="just"/>
            <a:r>
              <a:rPr lang="en-US" dirty="0" smtClean="0">
                <a:solidFill>
                  <a:srgbClr val="FFC000"/>
                </a:solidFill>
              </a:rPr>
              <a:t>A </a:t>
            </a:r>
            <a:r>
              <a:rPr lang="en-US" dirty="0">
                <a:solidFill>
                  <a:srgbClr val="FFC000"/>
                </a:solidFill>
              </a:rPr>
              <a:t>relative path refers to a file's location that is relative to the folder in which the file is in. </a:t>
            </a:r>
            <a:endParaRPr lang="en-US" dirty="0" smtClean="0">
              <a:solidFill>
                <a:srgbClr val="FFC000"/>
              </a:solidFill>
            </a:endParaRPr>
          </a:p>
          <a:p>
            <a:pPr algn="just"/>
            <a:r>
              <a:rPr lang="en-US" dirty="0" smtClean="0">
                <a:solidFill>
                  <a:srgbClr val="00B0F0"/>
                </a:solidFill>
              </a:rPr>
              <a:t>A </a:t>
            </a:r>
            <a:r>
              <a:rPr lang="en-US" dirty="0">
                <a:solidFill>
                  <a:srgbClr val="00B0F0"/>
                </a:solidFill>
              </a:rPr>
              <a:t>relative link is the easiest kind of link to create since you only need to reference the file name because the file is in the same directory</a:t>
            </a:r>
            <a:endParaRPr lang="en-US" dirty="0">
              <a:solidFill>
                <a:srgbClr val="00B0F0"/>
              </a:solidFill>
            </a:endParaRPr>
          </a:p>
          <a:p>
            <a:endParaRPr lang="en-US" dirty="0">
              <a:solidFill>
                <a:srgbClr val="FFC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MY" b="1" dirty="0"/>
              <a:t>Client-side image </a:t>
            </a:r>
            <a:r>
              <a:rPr lang="en-MY" b="1" dirty="0" smtClean="0"/>
              <a:t>maps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solidFill>
                  <a:srgbClr val="FFC000"/>
                </a:solidFill>
              </a:rPr>
              <a:t>In a client-side image map, the image map is defined in an HTML file and that is processed by the browser locally. </a:t>
            </a:r>
            <a:endParaRPr lang="en-US" dirty="0" smtClean="0">
              <a:solidFill>
                <a:srgbClr val="FFC000"/>
              </a:solidFill>
            </a:endParaRPr>
          </a:p>
          <a:p>
            <a:pPr algn="just"/>
            <a:r>
              <a:rPr lang="en-US" dirty="0" smtClean="0">
                <a:solidFill>
                  <a:srgbClr val="00B0F0"/>
                </a:solidFill>
              </a:rPr>
              <a:t>Because </a:t>
            </a:r>
            <a:r>
              <a:rPr lang="en-US" dirty="0">
                <a:solidFill>
                  <a:srgbClr val="00B0F0"/>
                </a:solidFill>
              </a:rPr>
              <a:t>client-side image maps are processed locally, they tend to be more responsive than server-side image maps. </a:t>
            </a:r>
            <a:endParaRPr lang="en-US" dirty="0" smtClean="0">
              <a:solidFill>
                <a:srgbClr val="00B0F0"/>
              </a:solidFill>
            </a:endParaRPr>
          </a:p>
          <a:p>
            <a:pPr algn="just"/>
            <a:r>
              <a:rPr lang="en-US" dirty="0" smtClean="0">
                <a:solidFill>
                  <a:srgbClr val="FFC000"/>
                </a:solidFill>
              </a:rPr>
              <a:t>Thus </a:t>
            </a:r>
            <a:r>
              <a:rPr lang="en-US" dirty="0">
                <a:solidFill>
                  <a:srgbClr val="FFC000"/>
                </a:solidFill>
              </a:rPr>
              <a:t>client-side image maps can be tested using a local computer; whereas, to test the server-side image maps, we need a server</a:t>
            </a:r>
            <a:endParaRPr lang="en-US" dirty="0">
              <a:solidFill>
                <a:srgbClr val="FFC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Dividing an Image into Clickable Regions/ Image Maps</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There are two easy steps to create an image map:</a:t>
            </a:r>
            <a:endParaRPr lang="en-US" dirty="0">
              <a:solidFill>
                <a:srgbClr val="FFC000"/>
              </a:solidFill>
            </a:endParaRPr>
          </a:p>
          <a:p>
            <a:pPr lvl="1"/>
            <a:r>
              <a:rPr lang="en-US" dirty="0">
                <a:solidFill>
                  <a:srgbClr val="00B0F0"/>
                </a:solidFill>
              </a:rPr>
              <a:t>define image map hotspots</a:t>
            </a:r>
            <a:endParaRPr lang="en-US" dirty="0">
              <a:solidFill>
                <a:srgbClr val="00B0F0"/>
              </a:solidFill>
            </a:endParaRPr>
          </a:p>
          <a:p>
            <a:pPr lvl="1"/>
            <a:r>
              <a:rPr lang="en-US" dirty="0">
                <a:solidFill>
                  <a:srgbClr val="00B0F0"/>
                </a:solidFill>
              </a:rPr>
              <a:t>use the image map</a:t>
            </a:r>
            <a:endParaRPr lang="en-US" dirty="0">
              <a:solidFill>
                <a:srgbClr val="00B0F0"/>
              </a:solidFill>
            </a:endParaRPr>
          </a:p>
          <a:p>
            <a:endParaRPr lang="en-US" dirty="0">
              <a:solidFill>
                <a:srgbClr val="FFC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Defining image map </a:t>
            </a:r>
            <a:r>
              <a:rPr lang="en-US" b="1" dirty="0" smtClean="0"/>
              <a:t>hotspots</a:t>
            </a:r>
            <a:endParaRPr lang="en-US" dirty="0"/>
          </a:p>
        </p:txBody>
      </p:sp>
      <p:sp>
        <p:nvSpPr>
          <p:cNvPr id="3" name="Content Placeholder 2"/>
          <p:cNvSpPr>
            <a:spLocks noGrp="1"/>
          </p:cNvSpPr>
          <p:nvPr>
            <p:ph idx="1"/>
          </p:nvPr>
        </p:nvSpPr>
        <p:spPr/>
        <p:txBody>
          <a:bodyPr/>
          <a:lstStyle/>
          <a:p>
            <a:pPr algn="just"/>
            <a:r>
              <a:rPr lang="en-US" dirty="0">
                <a:solidFill>
                  <a:srgbClr val="FFC000"/>
                </a:solidFill>
              </a:rPr>
              <a:t>To create image an image map, you need coordinates of the points corresponding to the hotspot boundaries. </a:t>
            </a:r>
            <a:endParaRPr lang="en-US" dirty="0" smtClean="0">
              <a:solidFill>
                <a:srgbClr val="FFC000"/>
              </a:solidFill>
            </a:endParaRPr>
          </a:p>
          <a:p>
            <a:pPr algn="just"/>
            <a:r>
              <a:rPr lang="en-US" dirty="0" smtClean="0">
                <a:solidFill>
                  <a:srgbClr val="00B0F0"/>
                </a:solidFill>
              </a:rPr>
              <a:t>In </a:t>
            </a:r>
            <a:r>
              <a:rPr lang="en-US" dirty="0">
                <a:solidFill>
                  <a:srgbClr val="00B0F0"/>
                </a:solidFill>
              </a:rPr>
              <a:t>other words, you will define an area, by using coordinates, for each hyperlink that you want on an inline image.</a:t>
            </a:r>
            <a:endParaRPr lang="en-US" dirty="0">
              <a:solidFill>
                <a:srgbClr val="00B0F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Defining image map hotspots</a:t>
            </a:r>
            <a:endParaRPr lang="en-US" dirty="0"/>
          </a:p>
        </p:txBody>
      </p:sp>
      <p:sp>
        <p:nvSpPr>
          <p:cNvPr id="3" name="Content Placeholder 2"/>
          <p:cNvSpPr>
            <a:spLocks noGrp="1"/>
          </p:cNvSpPr>
          <p:nvPr>
            <p:ph idx="1"/>
          </p:nvPr>
        </p:nvSpPr>
        <p:spPr>
          <a:xfrm>
            <a:off x="457200" y="1600201"/>
            <a:ext cx="7086600" cy="3886200"/>
          </a:xfrm>
        </p:spPr>
        <p:txBody>
          <a:bodyPr>
            <a:normAutofit fontScale="85000" lnSpcReduction="20000"/>
          </a:bodyPr>
          <a:lstStyle/>
          <a:p>
            <a:pPr algn="just"/>
            <a:r>
              <a:rPr lang="en-US" dirty="0">
                <a:solidFill>
                  <a:srgbClr val="FFC000"/>
                </a:solidFill>
              </a:rPr>
              <a:t>To find coordinates for a specific area for an image, you will need a special program that shows you coordinate. </a:t>
            </a:r>
            <a:endParaRPr lang="en-US" dirty="0" smtClean="0">
              <a:solidFill>
                <a:srgbClr val="FFC000"/>
              </a:solidFill>
            </a:endParaRPr>
          </a:p>
          <a:p>
            <a:pPr algn="just"/>
            <a:r>
              <a:rPr lang="en-US" dirty="0" smtClean="0">
                <a:solidFill>
                  <a:srgbClr val="00B0F0"/>
                </a:solidFill>
              </a:rPr>
              <a:t>As </a:t>
            </a:r>
            <a:r>
              <a:rPr lang="en-US" dirty="0">
                <a:solidFill>
                  <a:srgbClr val="00B0F0"/>
                </a:solidFill>
              </a:rPr>
              <a:t>an example, Macromedia's Dreamweaver 2004 allows you to create image maps by letting you draw the areas on an image. </a:t>
            </a:r>
            <a:endParaRPr lang="en-US" dirty="0" smtClean="0">
              <a:solidFill>
                <a:srgbClr val="00B0F0"/>
              </a:solidFill>
            </a:endParaRPr>
          </a:p>
          <a:p>
            <a:pPr algn="just"/>
            <a:r>
              <a:rPr lang="en-US" dirty="0" smtClean="0">
                <a:solidFill>
                  <a:srgbClr val="FFC000"/>
                </a:solidFill>
              </a:rPr>
              <a:t>For </a:t>
            </a:r>
            <a:r>
              <a:rPr lang="en-US" dirty="0">
                <a:solidFill>
                  <a:srgbClr val="FFC000"/>
                </a:solidFill>
              </a:rPr>
              <a:t>each area you draw, the program will write the appropriate coordinates in your web page code file. </a:t>
            </a:r>
            <a:endParaRPr lang="en-US" dirty="0" smtClean="0">
              <a:solidFill>
                <a:srgbClr val="FFC000"/>
              </a:solidFill>
            </a:endParaRPr>
          </a:p>
          <a:p>
            <a:pPr algn="just"/>
            <a:r>
              <a:rPr lang="en-US" dirty="0" smtClean="0">
                <a:solidFill>
                  <a:srgbClr val="00B0F0"/>
                </a:solidFill>
              </a:rPr>
              <a:t>The </a:t>
            </a:r>
            <a:r>
              <a:rPr lang="en-US" dirty="0">
                <a:solidFill>
                  <a:srgbClr val="00B0F0"/>
                </a:solidFill>
              </a:rPr>
              <a:t>general syntax for an image map tag is:</a:t>
            </a:r>
            <a:endParaRPr lang="en-US" dirty="0">
              <a:solidFill>
                <a:srgbClr val="00B0F0"/>
              </a:solidFill>
            </a:endParaRPr>
          </a:p>
          <a:p>
            <a:endParaRPr lang="en-US" dirty="0">
              <a:solidFill>
                <a:srgbClr val="FFC000"/>
              </a:solidFill>
            </a:endParaRPr>
          </a:p>
        </p:txBody>
      </p:sp>
      <p:pic>
        <p:nvPicPr>
          <p:cNvPr id="286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8383" t="55235" r="29632" b="34177"/>
          <a:stretch>
            <a:fillRect/>
          </a:stretch>
        </p:blipFill>
        <p:spPr bwMode="auto">
          <a:xfrm>
            <a:off x="914400" y="5257800"/>
            <a:ext cx="626109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7086600" cy="4800600"/>
          </a:xfrm>
        </p:spPr>
        <p:txBody>
          <a:bodyPr>
            <a:normAutofit fontScale="85000" lnSpcReduction="20000"/>
          </a:bodyPr>
          <a:lstStyle/>
          <a:p>
            <a:pPr algn="just"/>
            <a:r>
              <a:rPr lang="en-US" dirty="0">
                <a:solidFill>
                  <a:srgbClr val="FFC000"/>
                </a:solidFill>
              </a:rPr>
              <a:t>So an image map is defined with the &lt;map&gt; tag. </a:t>
            </a:r>
            <a:endParaRPr lang="en-US" dirty="0" smtClean="0">
              <a:solidFill>
                <a:srgbClr val="FFC000"/>
              </a:solidFill>
            </a:endParaRPr>
          </a:p>
          <a:p>
            <a:pPr algn="just"/>
            <a:r>
              <a:rPr lang="en-US" dirty="0" smtClean="0">
                <a:solidFill>
                  <a:srgbClr val="00B0F0"/>
                </a:solidFill>
              </a:rPr>
              <a:t>The </a:t>
            </a:r>
            <a:r>
              <a:rPr lang="en-US" i="1" dirty="0">
                <a:solidFill>
                  <a:srgbClr val="00B0F0"/>
                </a:solidFill>
              </a:rPr>
              <a:t>name</a:t>
            </a:r>
            <a:r>
              <a:rPr lang="en-US" dirty="0">
                <a:solidFill>
                  <a:srgbClr val="00B0F0"/>
                </a:solidFill>
              </a:rPr>
              <a:t> attribute inside the &lt;map&gt; tag gives a name to the image map. </a:t>
            </a:r>
            <a:endParaRPr lang="en-US" dirty="0" smtClean="0">
              <a:solidFill>
                <a:srgbClr val="00B0F0"/>
              </a:solidFill>
            </a:endParaRPr>
          </a:p>
          <a:p>
            <a:pPr algn="just"/>
            <a:r>
              <a:rPr lang="en-US" dirty="0" smtClean="0">
                <a:solidFill>
                  <a:srgbClr val="FFC000"/>
                </a:solidFill>
              </a:rPr>
              <a:t>To </a:t>
            </a:r>
            <a:r>
              <a:rPr lang="en-US" dirty="0">
                <a:solidFill>
                  <a:srgbClr val="FFC000"/>
                </a:solidFill>
              </a:rPr>
              <a:t>be able to use an image map, we must assign a name to an image map. </a:t>
            </a:r>
            <a:endParaRPr lang="en-US" dirty="0" smtClean="0">
              <a:solidFill>
                <a:srgbClr val="FFC000"/>
              </a:solidFill>
            </a:endParaRPr>
          </a:p>
          <a:p>
            <a:pPr algn="just"/>
            <a:r>
              <a:rPr lang="en-US" dirty="0" smtClean="0">
                <a:solidFill>
                  <a:srgbClr val="00B0F0"/>
                </a:solidFill>
              </a:rPr>
              <a:t>Within </a:t>
            </a:r>
            <a:r>
              <a:rPr lang="en-US" dirty="0">
                <a:solidFill>
                  <a:srgbClr val="00B0F0"/>
                </a:solidFill>
              </a:rPr>
              <a:t>the &lt;map&gt; tag, we use the &lt;area&gt; tag to specify the areas of the image that will act as hotspots. </a:t>
            </a:r>
            <a:endParaRPr lang="en-US" dirty="0" smtClean="0">
              <a:solidFill>
                <a:srgbClr val="00B0F0"/>
              </a:solidFill>
            </a:endParaRPr>
          </a:p>
          <a:p>
            <a:pPr algn="just"/>
            <a:r>
              <a:rPr lang="en-US" dirty="0" smtClean="0">
                <a:solidFill>
                  <a:srgbClr val="FFC000"/>
                </a:solidFill>
              </a:rPr>
              <a:t>We </a:t>
            </a:r>
            <a:r>
              <a:rPr lang="en-US" dirty="0">
                <a:solidFill>
                  <a:srgbClr val="FFC000"/>
                </a:solidFill>
              </a:rPr>
              <a:t>can include as many &lt;area&gt; tags within the &lt;map&gt; tag we choose. </a:t>
            </a:r>
            <a:endParaRPr lang="en-US" dirty="0" smtClean="0">
              <a:solidFill>
                <a:srgbClr val="FFC000"/>
              </a:solidFill>
            </a:endParaRPr>
          </a:p>
          <a:p>
            <a:pPr algn="just"/>
            <a:r>
              <a:rPr lang="en-US" dirty="0" smtClean="0">
                <a:solidFill>
                  <a:srgbClr val="00B0F0"/>
                </a:solidFill>
              </a:rPr>
              <a:t>Each </a:t>
            </a:r>
            <a:r>
              <a:rPr lang="en-US" dirty="0">
                <a:solidFill>
                  <a:srgbClr val="00B0F0"/>
                </a:solidFill>
              </a:rPr>
              <a:t>of the &lt;area&gt; tag will act as a separate hyperlink.</a:t>
            </a:r>
            <a:endParaRPr lang="en-US" dirty="0">
              <a:solidFill>
                <a:srgbClr val="00B0F0"/>
              </a:solidFill>
            </a:endParaRPr>
          </a:p>
          <a:p>
            <a:endParaRPr lang="en-US" dirty="0">
              <a:solidFill>
                <a:srgbClr val="FFC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5184" t="28236" r="26655" b="30117"/>
          <a:stretch>
            <a:fillRect/>
          </a:stretch>
        </p:blipFill>
        <p:spPr bwMode="auto">
          <a:xfrm>
            <a:off x="228599" y="304800"/>
            <a:ext cx="703816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7280" t="31234" r="24118" b="34383"/>
          <a:stretch>
            <a:fillRect/>
          </a:stretch>
        </p:blipFill>
        <p:spPr bwMode="auto">
          <a:xfrm>
            <a:off x="228600" y="685800"/>
            <a:ext cx="725497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Creating a rectangular </a:t>
            </a:r>
            <a:r>
              <a:rPr lang="en-US" b="1" dirty="0" smtClean="0"/>
              <a:t>hotspot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MY" dirty="0">
                <a:solidFill>
                  <a:srgbClr val="FFC000"/>
                </a:solidFill>
              </a:rPr>
              <a:t>To define a rectangular hotspot, you have to define two points: the upper-left corner and the lower-right corner. </a:t>
            </a:r>
            <a:endParaRPr lang="en-MY" dirty="0" smtClean="0">
              <a:solidFill>
                <a:srgbClr val="FFC000"/>
              </a:solidFill>
            </a:endParaRPr>
          </a:p>
          <a:p>
            <a:pPr algn="just"/>
            <a:r>
              <a:rPr lang="en-MY" dirty="0" smtClean="0">
                <a:solidFill>
                  <a:srgbClr val="00B0F0"/>
                </a:solidFill>
              </a:rPr>
              <a:t>For </a:t>
            </a:r>
            <a:r>
              <a:rPr lang="en-MY" dirty="0">
                <a:solidFill>
                  <a:srgbClr val="00B0F0"/>
                </a:solidFill>
              </a:rPr>
              <a:t>example, if we want to create a map for the suns, the coordinate for the upper-left corner coordinates are (0, 0) and the lower-right corner coordinates are (83, 125). </a:t>
            </a:r>
            <a:endParaRPr lang="en-MY" dirty="0" smtClean="0">
              <a:solidFill>
                <a:srgbClr val="00B0F0"/>
              </a:solidFill>
            </a:endParaRPr>
          </a:p>
          <a:p>
            <a:pPr algn="just"/>
            <a:r>
              <a:rPr lang="en-MY" dirty="0" smtClean="0">
                <a:solidFill>
                  <a:srgbClr val="FFC000"/>
                </a:solidFill>
              </a:rPr>
              <a:t>The </a:t>
            </a:r>
            <a:r>
              <a:rPr lang="en-MY" dirty="0">
                <a:solidFill>
                  <a:srgbClr val="FFC000"/>
                </a:solidFill>
              </a:rPr>
              <a:t>easiest way to get the coordinate is by using the Paint software:</a:t>
            </a:r>
            <a:endParaRPr lang="en-US" dirty="0">
              <a:solidFill>
                <a:srgbClr val="FFC000"/>
              </a:solidFill>
            </a:endParaRPr>
          </a:p>
          <a:p>
            <a:endParaRPr lang="en-US" dirty="0">
              <a:solidFill>
                <a:srgbClr val="FFC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8051" t="31588" r="38235" b="24118"/>
          <a:stretch>
            <a:fillRect/>
          </a:stretch>
        </p:blipFill>
        <p:spPr bwMode="auto">
          <a:xfrm>
            <a:off x="304799" y="228600"/>
            <a:ext cx="5486401" cy="64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309" t="39882" r="29632" b="25706"/>
          <a:stretch>
            <a:fillRect/>
          </a:stretch>
        </p:blipFill>
        <p:spPr bwMode="auto">
          <a:xfrm>
            <a:off x="152400" y="609600"/>
            <a:ext cx="735271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Relative and Absolute link</a:t>
            </a:r>
            <a:endParaRPr lang="en-US" dirty="0"/>
          </a:p>
        </p:txBody>
      </p:sp>
      <p:sp>
        <p:nvSpPr>
          <p:cNvPr id="3" name="Content Placeholder 2"/>
          <p:cNvSpPr>
            <a:spLocks noGrp="1"/>
          </p:cNvSpPr>
          <p:nvPr>
            <p:ph idx="1"/>
          </p:nvPr>
        </p:nvSpPr>
        <p:spPr/>
        <p:txBody>
          <a:bodyPr>
            <a:normAutofit lnSpcReduction="10000"/>
          </a:bodyPr>
          <a:lstStyle/>
          <a:p>
            <a:pPr algn="just"/>
            <a:r>
              <a:rPr lang="en-US" dirty="0">
                <a:solidFill>
                  <a:srgbClr val="FFC000"/>
                </a:solidFill>
              </a:rPr>
              <a:t>Let say on http://kelantan.uitm.edu.my website there is folder called download and it has two web page files saved as: download1.php and download2.php. </a:t>
            </a:r>
            <a:endParaRPr lang="en-US" dirty="0" smtClean="0">
              <a:solidFill>
                <a:srgbClr val="FFC000"/>
              </a:solidFill>
            </a:endParaRPr>
          </a:p>
          <a:p>
            <a:pPr algn="just"/>
            <a:r>
              <a:rPr lang="en-US" dirty="0" smtClean="0">
                <a:solidFill>
                  <a:srgbClr val="00B0F0"/>
                </a:solidFill>
              </a:rPr>
              <a:t>To </a:t>
            </a:r>
            <a:r>
              <a:rPr lang="en-US" dirty="0">
                <a:solidFill>
                  <a:srgbClr val="00B0F0"/>
                </a:solidFill>
              </a:rPr>
              <a:t>create a link in download1.php to the download2.php file, we will use just the filename. </a:t>
            </a:r>
            <a:endParaRPr lang="en-US" dirty="0" smtClean="0">
              <a:solidFill>
                <a:srgbClr val="00B0F0"/>
              </a:solidFill>
            </a:endParaRPr>
          </a:p>
          <a:p>
            <a:pPr algn="just"/>
            <a:r>
              <a:rPr lang="en-US" dirty="0" smtClean="0">
                <a:solidFill>
                  <a:srgbClr val="FFC000"/>
                </a:solidFill>
              </a:rPr>
              <a:t>Specifically</a:t>
            </a:r>
            <a:r>
              <a:rPr lang="en-US" dirty="0">
                <a:solidFill>
                  <a:srgbClr val="FFC000"/>
                </a:solidFill>
              </a:rPr>
              <a:t>, link tag will look something like:</a:t>
            </a:r>
            <a:endParaRPr lang="en-US" dirty="0">
              <a:solidFill>
                <a:srgbClr val="FFC000"/>
              </a:solidFill>
            </a:endParaRPr>
          </a:p>
          <a:p>
            <a:endParaRPr lang="en-US" dirty="0">
              <a:solidFill>
                <a:srgbClr val="FFC000"/>
              </a:solidFill>
            </a:endParaRPr>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2978" t="52059" r="26986" b="42647"/>
          <a:stretch>
            <a:fillRect/>
          </a:stretch>
        </p:blipFill>
        <p:spPr bwMode="auto">
          <a:xfrm>
            <a:off x="228600" y="5867400"/>
            <a:ext cx="737615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Creating a circular </a:t>
            </a:r>
            <a:r>
              <a:rPr lang="en-US" b="1" dirty="0" smtClean="0"/>
              <a:t>hotspot</a:t>
            </a:r>
            <a:endParaRPr lang="en-US" dirty="0"/>
          </a:p>
        </p:txBody>
      </p:sp>
      <p:sp>
        <p:nvSpPr>
          <p:cNvPr id="3" name="Content Placeholder 2"/>
          <p:cNvSpPr>
            <a:spLocks noGrp="1"/>
          </p:cNvSpPr>
          <p:nvPr>
            <p:ph idx="1"/>
          </p:nvPr>
        </p:nvSpPr>
        <p:spPr>
          <a:xfrm>
            <a:off x="457200" y="1600201"/>
            <a:ext cx="7086600" cy="2590799"/>
          </a:xfrm>
        </p:spPr>
        <p:txBody>
          <a:bodyPr>
            <a:normAutofit lnSpcReduction="10000"/>
          </a:bodyPr>
          <a:lstStyle/>
          <a:p>
            <a:r>
              <a:rPr lang="en-US" dirty="0">
                <a:solidFill>
                  <a:srgbClr val="FFC000"/>
                </a:solidFill>
              </a:rPr>
              <a:t>The coordinates required for creating a circular hotspot differ from those of a rectangular hotspot. </a:t>
            </a:r>
            <a:endParaRPr lang="en-US" dirty="0" smtClean="0">
              <a:solidFill>
                <a:srgbClr val="FFC000"/>
              </a:solidFill>
            </a:endParaRPr>
          </a:p>
          <a:p>
            <a:r>
              <a:rPr lang="en-US" dirty="0" smtClean="0">
                <a:solidFill>
                  <a:srgbClr val="00B0F0"/>
                </a:solidFill>
              </a:rPr>
              <a:t>A </a:t>
            </a:r>
            <a:r>
              <a:rPr lang="en-US" b="1" dirty="0">
                <a:solidFill>
                  <a:srgbClr val="00B0F0"/>
                </a:solidFill>
              </a:rPr>
              <a:t>circular hotspot</a:t>
            </a:r>
            <a:r>
              <a:rPr lang="en-US" dirty="0">
                <a:solidFill>
                  <a:srgbClr val="00B0F0"/>
                </a:solidFill>
              </a:rPr>
              <a:t> is defined by the locations of its center and its radius</a:t>
            </a:r>
            <a:endParaRPr lang="en-US" dirty="0">
              <a:solidFill>
                <a:srgbClr val="00B0F0"/>
              </a:solidFill>
            </a:endParaRPr>
          </a:p>
        </p:txBody>
      </p:sp>
      <p:pic>
        <p:nvPicPr>
          <p:cNvPr id="3379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4191" t="36530" r="29853" b="40529"/>
          <a:stretch>
            <a:fillRect/>
          </a:stretch>
        </p:blipFill>
        <p:spPr bwMode="auto">
          <a:xfrm>
            <a:off x="914400" y="4191000"/>
            <a:ext cx="611475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Creating a polygonal </a:t>
            </a:r>
            <a:r>
              <a:rPr lang="en-US" b="1" dirty="0" smtClean="0"/>
              <a:t>hotspot</a:t>
            </a:r>
            <a:endParaRPr lang="en-US" dirty="0"/>
          </a:p>
        </p:txBody>
      </p:sp>
      <p:sp>
        <p:nvSpPr>
          <p:cNvPr id="3" name="Content Placeholder 2"/>
          <p:cNvSpPr>
            <a:spLocks noGrp="1"/>
          </p:cNvSpPr>
          <p:nvPr>
            <p:ph idx="1"/>
          </p:nvPr>
        </p:nvSpPr>
        <p:spPr>
          <a:xfrm>
            <a:off x="457200" y="1600201"/>
            <a:ext cx="7086600" cy="2209799"/>
          </a:xfrm>
        </p:spPr>
        <p:txBody>
          <a:bodyPr>
            <a:normAutofit fontScale="70000" lnSpcReduction="20000"/>
          </a:bodyPr>
          <a:lstStyle/>
          <a:p>
            <a:pPr algn="just"/>
            <a:r>
              <a:rPr lang="en-US" dirty="0">
                <a:solidFill>
                  <a:srgbClr val="FFC000"/>
                </a:solidFill>
              </a:rPr>
              <a:t>For irregular shaped images, you can use the polygon hotspot. </a:t>
            </a:r>
            <a:endParaRPr lang="en-US" dirty="0" smtClean="0">
              <a:solidFill>
                <a:srgbClr val="FFC000"/>
              </a:solidFill>
            </a:endParaRPr>
          </a:p>
          <a:p>
            <a:pPr algn="just"/>
            <a:r>
              <a:rPr lang="en-US" dirty="0" smtClean="0">
                <a:solidFill>
                  <a:srgbClr val="00B0F0"/>
                </a:solidFill>
              </a:rPr>
              <a:t>To </a:t>
            </a:r>
            <a:r>
              <a:rPr lang="en-US" dirty="0">
                <a:solidFill>
                  <a:srgbClr val="00B0F0"/>
                </a:solidFill>
              </a:rPr>
              <a:t>create a polygon hotspot, use the </a:t>
            </a:r>
            <a:r>
              <a:rPr lang="en-US" i="1" dirty="0">
                <a:solidFill>
                  <a:srgbClr val="00B0F0"/>
                </a:solidFill>
              </a:rPr>
              <a:t>poly</a:t>
            </a:r>
            <a:r>
              <a:rPr lang="en-US" dirty="0">
                <a:solidFill>
                  <a:srgbClr val="00B0F0"/>
                </a:solidFill>
              </a:rPr>
              <a:t> value for the </a:t>
            </a:r>
            <a:r>
              <a:rPr lang="en-US" b="1" dirty="0">
                <a:solidFill>
                  <a:srgbClr val="00B0F0"/>
                </a:solidFill>
              </a:rPr>
              <a:t>shape</a:t>
            </a:r>
            <a:r>
              <a:rPr lang="en-US" dirty="0">
                <a:solidFill>
                  <a:srgbClr val="00B0F0"/>
                </a:solidFill>
              </a:rPr>
              <a:t> attribute. </a:t>
            </a:r>
            <a:endParaRPr lang="en-US" dirty="0" smtClean="0">
              <a:solidFill>
                <a:srgbClr val="00B0F0"/>
              </a:solidFill>
            </a:endParaRPr>
          </a:p>
          <a:p>
            <a:pPr algn="just"/>
            <a:r>
              <a:rPr lang="en-US" dirty="0" smtClean="0">
                <a:solidFill>
                  <a:srgbClr val="FFC000"/>
                </a:solidFill>
              </a:rPr>
              <a:t>Just </a:t>
            </a:r>
            <a:r>
              <a:rPr lang="en-US" dirty="0">
                <a:solidFill>
                  <a:srgbClr val="FFC000"/>
                </a:solidFill>
              </a:rPr>
              <a:t>like we did with the rectangular and circular hotspots, we supply the coordinate values for the desired place of hotspot on an image</a:t>
            </a:r>
            <a:endParaRPr lang="en-US" dirty="0">
              <a:solidFill>
                <a:srgbClr val="FFC000"/>
              </a:solidFill>
            </a:endParaRPr>
          </a:p>
        </p:txBody>
      </p:sp>
      <p:pic>
        <p:nvPicPr>
          <p:cNvPr id="3481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2648" t="37058" r="23676" b="34883"/>
          <a:stretch>
            <a:fillRect/>
          </a:stretch>
        </p:blipFill>
        <p:spPr bwMode="auto">
          <a:xfrm>
            <a:off x="914400" y="3969123"/>
            <a:ext cx="6625596" cy="266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1655" t="33000" r="28198" b="29588"/>
          <a:stretch>
            <a:fillRect/>
          </a:stretch>
        </p:blipFill>
        <p:spPr bwMode="auto">
          <a:xfrm>
            <a:off x="228600" y="1075764"/>
            <a:ext cx="7311310" cy="425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38400" y="5562600"/>
            <a:ext cx="3304494"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cap="none" spc="150" dirty="0" smtClean="0">
                <a:ln w="11430"/>
                <a:solidFill>
                  <a:srgbClr val="F8F8F8"/>
                </a:solidFill>
                <a:effectLst>
                  <a:outerShdw blurRad="25400" algn="tl" rotWithShape="0">
                    <a:srgbClr val="000000">
                      <a:alpha val="43000"/>
                    </a:srgbClr>
                  </a:outerShdw>
                </a:effectLst>
              </a:rPr>
              <a:t>Example 1</a:t>
            </a:r>
            <a:endParaRPr lang="en-US" sz="5400" b="1" cap="none" spc="150" dirty="0">
              <a:ln w="11430"/>
              <a:solidFill>
                <a:srgbClr val="F8F8F8"/>
              </a:solidFill>
              <a:effectLst>
                <a:outerShdw blurRad="25400" algn="tl" rotWithShape="0">
                  <a:srgbClr val="000000">
                    <a:alpha val="43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Relative and Absolute link</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solidFill>
                  <a:srgbClr val="FFC000"/>
                </a:solidFill>
              </a:rPr>
              <a:t>An absolute link shows the entire destination address in the link tag. </a:t>
            </a:r>
            <a:endParaRPr lang="en-US" dirty="0" smtClean="0">
              <a:solidFill>
                <a:srgbClr val="FFC000"/>
              </a:solidFill>
            </a:endParaRPr>
          </a:p>
          <a:p>
            <a:pPr algn="just"/>
            <a:r>
              <a:rPr lang="en-US" dirty="0" smtClean="0">
                <a:solidFill>
                  <a:srgbClr val="00B0F0"/>
                </a:solidFill>
              </a:rPr>
              <a:t>This </a:t>
            </a:r>
            <a:r>
              <a:rPr lang="en-US" dirty="0">
                <a:solidFill>
                  <a:srgbClr val="00B0F0"/>
                </a:solidFill>
              </a:rPr>
              <a:t>exact destination address is referred to as an absolute path. </a:t>
            </a:r>
            <a:endParaRPr lang="en-US" dirty="0" smtClean="0">
              <a:solidFill>
                <a:srgbClr val="00B0F0"/>
              </a:solidFill>
            </a:endParaRPr>
          </a:p>
          <a:p>
            <a:pPr algn="just"/>
            <a:r>
              <a:rPr lang="en-US" dirty="0" smtClean="0">
                <a:solidFill>
                  <a:srgbClr val="FFC000"/>
                </a:solidFill>
              </a:rPr>
              <a:t>You </a:t>
            </a:r>
            <a:r>
              <a:rPr lang="en-US" dirty="0">
                <a:solidFill>
                  <a:srgbClr val="FFC000"/>
                </a:solidFill>
              </a:rPr>
              <a:t>might be thinking why cannot we use just the file name or just the relative path? </a:t>
            </a:r>
            <a:endParaRPr lang="en-US" dirty="0" smtClean="0">
              <a:solidFill>
                <a:srgbClr val="FFC000"/>
              </a:solidFill>
            </a:endParaRPr>
          </a:p>
          <a:p>
            <a:pPr algn="just"/>
            <a:r>
              <a:rPr lang="en-US" dirty="0" smtClean="0">
                <a:solidFill>
                  <a:srgbClr val="00B0F0"/>
                </a:solidFill>
              </a:rPr>
              <a:t>Well</a:t>
            </a:r>
            <a:r>
              <a:rPr lang="en-US" dirty="0">
                <a:solidFill>
                  <a:srgbClr val="00B0F0"/>
                </a:solidFill>
              </a:rPr>
              <a:t>, the relative is only good for linking to files that are in the current folder. </a:t>
            </a:r>
            <a:endParaRPr lang="en-US" dirty="0" smtClean="0">
              <a:solidFill>
                <a:srgbClr val="00B0F0"/>
              </a:solidFill>
            </a:endParaRPr>
          </a:p>
          <a:p>
            <a:pPr algn="just"/>
            <a:r>
              <a:rPr lang="en-US" dirty="0" smtClean="0">
                <a:solidFill>
                  <a:srgbClr val="FFC000"/>
                </a:solidFill>
              </a:rPr>
              <a:t>To </a:t>
            </a:r>
            <a:r>
              <a:rPr lang="en-US" dirty="0">
                <a:solidFill>
                  <a:srgbClr val="FFC000"/>
                </a:solidFill>
              </a:rPr>
              <a:t>link to files which are outside of the current folder, an absolute path needs to be used.</a:t>
            </a:r>
            <a:endParaRPr lang="en-US" dirty="0">
              <a:solidFill>
                <a:srgbClr val="FFC000"/>
              </a:solidFill>
            </a:endParaRPr>
          </a:p>
        </p:txBody>
      </p:sp>
      <p:pic>
        <p:nvPicPr>
          <p:cNvPr id="40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3309" t="48706" r="30294" b="47235"/>
          <a:stretch>
            <a:fillRect/>
          </a:stretch>
        </p:blipFill>
        <p:spPr bwMode="auto">
          <a:xfrm>
            <a:off x="871307" y="5891412"/>
            <a:ext cx="6215293" cy="43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15044</Words>
  <Application>WPS Presentation</Application>
  <PresentationFormat>On-screen Show (4:3)</PresentationFormat>
  <Paragraphs>326</Paragraphs>
  <Slides>71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71</vt:i4>
      </vt:variant>
    </vt:vector>
  </HeadingPairs>
  <TitlesOfParts>
    <vt:vector size="79" baseType="lpstr">
      <vt:lpstr>Arial</vt:lpstr>
      <vt:lpstr>SimSun</vt:lpstr>
      <vt:lpstr>Wingdings</vt:lpstr>
      <vt:lpstr>Arial Rounded MT Bold</vt:lpstr>
      <vt:lpstr>Calibri</vt:lpstr>
      <vt:lpstr>Microsoft YaHei</vt:lpstr>
      <vt:lpstr>Arial Unicode MS</vt:lpstr>
      <vt:lpstr>Office Theme</vt:lpstr>
      <vt:lpstr>topicFive </vt:lpstr>
      <vt:lpstr>Learning Objectives</vt:lpstr>
      <vt:lpstr>Introduction</vt:lpstr>
      <vt:lpstr>Introduction</vt:lpstr>
      <vt:lpstr>Introduction</vt:lpstr>
      <vt:lpstr>Relative and Absolute link</vt:lpstr>
      <vt:lpstr>Relative and Absolute link</vt:lpstr>
      <vt:lpstr>PowerPoint 演示文稿</vt:lpstr>
      <vt:lpstr>Relative and Absolute link</vt:lpstr>
      <vt:lpstr>PowerPoint 演示文稿</vt:lpstr>
      <vt:lpstr>Example 2</vt:lpstr>
      <vt:lpstr>Creating Links To Another Web Page and Anchor</vt:lpstr>
      <vt:lpstr>PowerPoint 演示文稿</vt:lpstr>
      <vt:lpstr>Define Colors for links</vt:lpstr>
      <vt:lpstr>Define colors for all links on the page</vt:lpstr>
      <vt:lpstr>PowerPoint 演示文稿</vt:lpstr>
      <vt:lpstr>Define colors for individual links on the page</vt:lpstr>
      <vt:lpstr>PowerPoint 演示文稿</vt:lpstr>
      <vt:lpstr>Target</vt:lpstr>
      <vt:lpstr>PowerPoint 演示文稿</vt:lpstr>
      <vt:lpstr>Target</vt:lpstr>
      <vt:lpstr>PowerPoint 演示文稿</vt:lpstr>
      <vt:lpstr>No Underline </vt:lpstr>
      <vt:lpstr>PowerPoint 演示文稿</vt:lpstr>
      <vt:lpstr>No Underline </vt:lpstr>
      <vt:lpstr>PowerPoint 演示文稿</vt:lpstr>
      <vt:lpstr>No Underline </vt:lpstr>
      <vt:lpstr>Image Links</vt:lpstr>
      <vt:lpstr>Link Within a Page (Anchor link)</vt:lpstr>
      <vt:lpstr>Link Within a Page (Anchor link)</vt:lpstr>
      <vt:lpstr>Link Within a Page (Anchor link)</vt:lpstr>
      <vt:lpstr>Link Within a Page (Anchor link)</vt:lpstr>
      <vt:lpstr>Link Within a Page (Anchor link)</vt:lpstr>
      <vt:lpstr>Link Within a Page (Anchor link)</vt:lpstr>
      <vt:lpstr>PowerPoint 演示文稿</vt:lpstr>
      <vt:lpstr>Link Within a Page (Anchor link)</vt:lpstr>
      <vt:lpstr>PowerPoint 演示文稿</vt:lpstr>
      <vt:lpstr>Creating Other Kinds of Links and Keyboard Shortcuts for Links</vt:lpstr>
      <vt:lpstr>Creating Other Kinds of Links and Keyboard Shortcuts for Links</vt:lpstr>
      <vt:lpstr>Creating Other Kinds of Links and Keyboard Shortcuts for Links</vt:lpstr>
      <vt:lpstr>Email Link</vt:lpstr>
      <vt:lpstr>Email Link</vt:lpstr>
      <vt:lpstr>Email Link</vt:lpstr>
      <vt:lpstr>PowerPoint 演示文稿</vt:lpstr>
      <vt:lpstr>PowerPoint 演示文稿</vt:lpstr>
      <vt:lpstr>PowerPoint 演示文稿</vt:lpstr>
      <vt:lpstr>PowerPoint 演示文稿</vt:lpstr>
      <vt:lpstr>Adding keyboard shortcuts to links (accesskey)</vt:lpstr>
      <vt:lpstr>PowerPoint 演示文稿</vt:lpstr>
      <vt:lpstr>PowerPoint 演示文稿</vt:lpstr>
      <vt:lpstr>Setting tab order of links</vt:lpstr>
      <vt:lpstr>PowerPoint 演示文稿</vt:lpstr>
      <vt:lpstr>PowerPoint 演示文稿</vt:lpstr>
      <vt:lpstr>Dividing an Image into Clickable Regions/ Image Maps</vt:lpstr>
      <vt:lpstr>Dividing an Image into Clickable Regions/ Image Maps</vt:lpstr>
      <vt:lpstr>Dividing an Image into Clickable Regions/ Image Maps</vt:lpstr>
      <vt:lpstr>Dividing an Image into Clickable Regions/ Image Maps</vt:lpstr>
      <vt:lpstr>Server-side image maps</vt:lpstr>
      <vt:lpstr>Server-side image maps</vt:lpstr>
      <vt:lpstr>Client-side image maps</vt:lpstr>
      <vt:lpstr>Dividing an Image into Clickable Regions/ Image Maps</vt:lpstr>
      <vt:lpstr>Defining image map hotspots</vt:lpstr>
      <vt:lpstr>Defining image map hotspots</vt:lpstr>
      <vt:lpstr>PowerPoint 演示文稿</vt:lpstr>
      <vt:lpstr>PowerPoint 演示文稿</vt:lpstr>
      <vt:lpstr>PowerPoint 演示文稿</vt:lpstr>
      <vt:lpstr>Creating a rectangular hotspot</vt:lpstr>
      <vt:lpstr>PowerPoint 演示文稿</vt:lpstr>
      <vt:lpstr>PowerPoint 演示文稿</vt:lpstr>
      <vt:lpstr>Creating a circular hotspot</vt:lpstr>
      <vt:lpstr>Creating a polygonal hotspot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IMD208</dc:title>
  <dc:creator>javaScript</dc:creator>
  <cp:lastModifiedBy>user</cp:lastModifiedBy>
  <cp:revision>80</cp:revision>
  <dcterms:created xsi:type="dcterms:W3CDTF">2011-05-29T03:11:00Z</dcterms:created>
  <dcterms:modified xsi:type="dcterms:W3CDTF">2024-10-17T03:39:34Z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DDA74AF0E15E42458A381076A300AEB8_13</vt:lpwstr>
  </property>
  <property fmtid="{D5CDD505-2E9C-101B-9397-08002B2CF9AE}" pid="3" name="KSOProductBuildVer">
    <vt:lpwstr>1033-12.2.0.17562</vt:lpwstr>
  </property>
</Properties>
</file>